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Receiving" id="{E53664A4-D557-45B2-B18C-EE3F2687B990}">
          <p14:sldIdLst>
            <p14:sldId id="256"/>
            <p14:sldId id="257"/>
            <p14:sldId id="258"/>
            <p14:sldId id="259"/>
          </p14:sldIdLst>
        </p14:section>
        <p14:section name="Invoicing" id="{C9821AE8-812F-42ED-ACE3-647DDCDA9D8E}">
          <p14:sldIdLst>
            <p14:sldId id="260"/>
            <p14:sldId id="261"/>
            <p14:sldId id="262"/>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tkins, Regina" initials="AR" lastIdx="0" clrIdx="0">
    <p:extLst>
      <p:ext uri="{19B8F6BF-5375-455C-9EA6-DF929625EA0E}">
        <p15:presenceInfo xmlns:p15="http://schemas.microsoft.com/office/powerpoint/2012/main" userId="S-1-5-21-1824200278-923733676-1501187911-393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63" d="100"/>
          <a:sy n="63" d="100"/>
        </p:scale>
        <p:origin x="64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Date Placeholder 2"/>
          <p:cNvSpPr>
            <a:spLocks noGrp="1"/>
          </p:cNvSpPr>
          <p:nvPr>
            <p:ph type="dt" sz="half" idx="10"/>
          </p:nvPr>
        </p:nvSpPr>
        <p:spPr/>
        <p:txBody>
          <a:bodyPr/>
          <a:lstStyle/>
          <a:p>
            <a:fld id="{B61BEF0D-F0BB-DE4B-95CE-6DB70DBA9567}" type="datetimeFigureOut">
              <a:rPr lang="en-US" dirty="0"/>
              <a:pPr/>
              <a:t>8/11/2019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8/11/2019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8/11/2019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8/11/2019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8/11/2019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76000">
              <a:schemeClr val="accent5">
                <a:lumMod val="75000"/>
              </a:schemeClr>
            </a:gs>
            <a:gs pos="97000">
              <a:schemeClr val="accent5">
                <a:lumMod val="50000"/>
              </a:schemeClr>
            </a:gs>
            <a:gs pos="56000">
              <a:schemeClr val="accent5"/>
            </a:gs>
          </a:gsLst>
          <a:lin ang="6120000" scaled="1"/>
          <a:tileRect/>
        </a:gradFill>
        <a:effectLst/>
      </p:bgPr>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8/11/2019</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7051" y="2461456"/>
            <a:ext cx="8690376" cy="2444499"/>
          </a:xfrm>
        </p:spPr>
        <p:txBody>
          <a:bodyPr/>
          <a:lstStyle/>
          <a:p>
            <a:pPr algn="ctr"/>
            <a:r>
              <a:rPr lang="en-US" dirty="0" smtClean="0">
                <a:effectLst>
                  <a:outerShdw blurRad="38100" dist="38100" dir="2700000" algn="tl">
                    <a:srgbClr val="000000">
                      <a:alpha val="43137"/>
                    </a:srgbClr>
                  </a:outerShdw>
                </a:effectLst>
              </a:rPr>
              <a:t>Receiving and Invoicing your America To Go Order</a:t>
            </a:r>
            <a:endParaRPr lang="en-US" dirty="0">
              <a:effectLst>
                <a:outerShdw blurRad="38100" dist="38100" dir="2700000" algn="tl">
                  <a:srgbClr val="000000">
                    <a:alpha val="43137"/>
                  </a:srgbClr>
                </a:outerShdw>
              </a:effectLst>
            </a:endParaRPr>
          </a:p>
        </p:txBody>
      </p:sp>
      <p:pic>
        <p:nvPicPr>
          <p:cNvPr id="4" name="Picture 3"/>
          <p:cNvPicPr/>
          <p:nvPr/>
        </p:nvPicPr>
        <p:blipFill>
          <a:blip r:embed="rId2"/>
          <a:stretch>
            <a:fillRect/>
          </a:stretch>
        </p:blipFill>
        <p:spPr>
          <a:xfrm>
            <a:off x="2999002" y="732655"/>
            <a:ext cx="5539740" cy="806450"/>
          </a:xfrm>
          <a:prstGeom prst="rect">
            <a:avLst/>
          </a:prstGeom>
          <a:ln w="38100" cap="sq">
            <a:solidFill>
              <a:schemeClr val="accent6">
                <a:lumMod val="60000"/>
                <a:lumOff val="40000"/>
              </a:schemeClr>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11097389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1" y="209530"/>
            <a:ext cx="10980351" cy="1507067"/>
          </a:xfrm>
        </p:spPr>
        <p:txBody>
          <a:bodyPr/>
          <a:lstStyle/>
          <a:p>
            <a:pPr algn="ctr"/>
            <a:r>
              <a:rPr lang="en-US" dirty="0" smtClean="0"/>
              <a:t>Receiving your America to Go order In Hokiemart</a:t>
            </a:r>
            <a:endParaRPr lang="en-US" dirty="0"/>
          </a:p>
        </p:txBody>
      </p:sp>
      <p:pic>
        <p:nvPicPr>
          <p:cNvPr id="4" name="Content Placeholder 3"/>
          <p:cNvPicPr>
            <a:picLocks noGrp="1" noChangeAspect="1"/>
          </p:cNvPicPr>
          <p:nvPr>
            <p:ph idx="1"/>
          </p:nvPr>
        </p:nvPicPr>
        <p:blipFill>
          <a:blip r:embed="rId2"/>
          <a:stretch>
            <a:fillRect/>
          </a:stretch>
        </p:blipFill>
        <p:spPr>
          <a:xfrm>
            <a:off x="366145" y="2323916"/>
            <a:ext cx="10742989" cy="1206464"/>
          </a:xfrm>
          <a:prstGeom prst="rect">
            <a:avLst/>
          </a:prstGeom>
          <a:ln w="38100" cap="sq">
            <a:solidFill>
              <a:schemeClr val="accent6"/>
            </a:solidFill>
            <a:prstDash val="solid"/>
            <a:miter lim="800000"/>
          </a:ln>
          <a:effectLst>
            <a:outerShdw blurRad="50800" dist="38100" dir="2700000" algn="tl" rotWithShape="0">
              <a:srgbClr val="000000">
                <a:alpha val="43000"/>
              </a:srgbClr>
            </a:outerShdw>
          </a:effectLst>
        </p:spPr>
      </p:pic>
      <p:sp>
        <p:nvSpPr>
          <p:cNvPr id="5" name="Oval 4"/>
          <p:cNvSpPr/>
          <p:nvPr/>
        </p:nvSpPr>
        <p:spPr>
          <a:xfrm>
            <a:off x="9716493" y="2751151"/>
            <a:ext cx="1486894" cy="9144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p:cNvSpPr txBox="1"/>
          <p:nvPr/>
        </p:nvSpPr>
        <p:spPr>
          <a:xfrm>
            <a:off x="1025717" y="4186292"/>
            <a:ext cx="10479820" cy="369332"/>
          </a:xfrm>
          <a:prstGeom prst="rect">
            <a:avLst/>
          </a:prstGeom>
          <a:noFill/>
        </p:spPr>
        <p:txBody>
          <a:bodyPr wrap="square" rtlCol="0">
            <a:spAutoFit/>
          </a:bodyPr>
          <a:lstStyle/>
          <a:p>
            <a:r>
              <a:rPr lang="en-US" dirty="0" smtClean="0"/>
              <a:t>Choose Create a Quantity Receipt from the available actions in Hokiemart and click Go</a:t>
            </a:r>
            <a:endParaRPr lang="en-US" dirty="0"/>
          </a:p>
        </p:txBody>
      </p:sp>
    </p:spTree>
    <p:extLst>
      <p:ext uri="{BB962C8B-B14F-4D97-AF65-F5344CB8AC3E}">
        <p14:creationId xmlns:p14="http://schemas.microsoft.com/office/powerpoint/2010/main" val="14816924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1106737" y="2013337"/>
            <a:ext cx="8968317" cy="4370896"/>
          </a:xfrm>
          <a:prstGeom prst="rect">
            <a:avLst/>
          </a:prstGeom>
          <a:ln w="38100" cap="sq">
            <a:solidFill>
              <a:schemeClr val="accent6"/>
            </a:solidFill>
            <a:prstDash val="solid"/>
            <a:miter lim="800000"/>
          </a:ln>
          <a:effectLst>
            <a:outerShdw blurRad="50800" dist="38100" dir="2700000" algn="tl" rotWithShape="0">
              <a:srgbClr val="000000">
                <a:alpha val="43000"/>
              </a:srgbClr>
            </a:outerShdw>
          </a:effectLst>
        </p:spPr>
      </p:pic>
      <p:sp>
        <p:nvSpPr>
          <p:cNvPr id="6" name="TextBox 5"/>
          <p:cNvSpPr txBox="1"/>
          <p:nvPr/>
        </p:nvSpPr>
        <p:spPr>
          <a:xfrm>
            <a:off x="1200647" y="76530"/>
            <a:ext cx="7729421" cy="1815883"/>
          </a:xfrm>
          <a:prstGeom prst="rect">
            <a:avLst/>
          </a:prstGeom>
          <a:noFill/>
        </p:spPr>
        <p:txBody>
          <a:bodyPr wrap="square" rtlCol="0">
            <a:spAutoFit/>
          </a:bodyPr>
          <a:lstStyle/>
          <a:p>
            <a:pPr marL="285750" indent="-285750">
              <a:buFont typeface="Arial" panose="020B0604020202020204" pitchFamily="34" charset="0"/>
              <a:buChar char="•"/>
            </a:pPr>
            <a:r>
              <a:rPr lang="en-US" sz="1600" dirty="0" smtClean="0"/>
              <a:t>Enter the Receipt Date as date event took place</a:t>
            </a:r>
          </a:p>
          <a:p>
            <a:pPr marL="285750" indent="-285750">
              <a:buFont typeface="Arial" panose="020B0604020202020204" pitchFamily="34" charset="0"/>
              <a:buChar char="•"/>
            </a:pPr>
            <a:r>
              <a:rPr lang="en-US" sz="1600" dirty="0" smtClean="0"/>
              <a:t>In the Notes block acknowledge </a:t>
            </a:r>
            <a:r>
              <a:rPr lang="en-US" sz="1600" dirty="0"/>
              <a:t>any changes that were </a:t>
            </a:r>
            <a:r>
              <a:rPr lang="en-US" sz="1600" dirty="0" smtClean="0"/>
              <a:t>made </a:t>
            </a:r>
            <a:r>
              <a:rPr lang="en-US" sz="1600" dirty="0"/>
              <a:t>to your order after it was originally entered.  </a:t>
            </a:r>
            <a:endParaRPr lang="en-US" sz="1600" dirty="0" smtClean="0"/>
          </a:p>
          <a:p>
            <a:pPr marL="742950" lvl="1" indent="-285750">
              <a:buFont typeface="Wingdings" panose="05000000000000000000" pitchFamily="2" charset="2"/>
              <a:buChar char="Ø"/>
            </a:pPr>
            <a:r>
              <a:rPr lang="en-US" sz="1600" dirty="0" smtClean="0"/>
              <a:t>This includes any </a:t>
            </a:r>
            <a:r>
              <a:rPr lang="en-US" sz="1600" dirty="0"/>
              <a:t>items that were added or </a:t>
            </a:r>
            <a:r>
              <a:rPr lang="en-US" sz="1600" dirty="0" smtClean="0"/>
              <a:t>deleted </a:t>
            </a:r>
            <a:r>
              <a:rPr lang="en-US" sz="1600" dirty="0"/>
              <a:t>and their cost.  </a:t>
            </a:r>
            <a:endParaRPr lang="en-US" sz="1600" dirty="0" smtClean="0"/>
          </a:p>
          <a:p>
            <a:pPr marL="742950" lvl="1" indent="-285750">
              <a:buFont typeface="Wingdings" panose="05000000000000000000" pitchFamily="2" charset="2"/>
              <a:buChar char="Ø"/>
            </a:pPr>
            <a:r>
              <a:rPr lang="en-US" sz="1600" dirty="0" smtClean="0"/>
              <a:t>This </a:t>
            </a:r>
            <a:r>
              <a:rPr lang="en-US" sz="1600" dirty="0"/>
              <a:t>is important so the controllers office will be able to verify any differences on the invoice as compared to the original order were approved by the department.  </a:t>
            </a:r>
          </a:p>
        </p:txBody>
      </p:sp>
      <p:cxnSp>
        <p:nvCxnSpPr>
          <p:cNvPr id="7" name="Straight Arrow Connector 6"/>
          <p:cNvCxnSpPr/>
          <p:nvPr/>
        </p:nvCxnSpPr>
        <p:spPr>
          <a:xfrm flipH="1" flipV="1">
            <a:off x="3764415" y="4863712"/>
            <a:ext cx="712169" cy="10438"/>
          </a:xfrm>
          <a:prstGeom prst="straightConnector1">
            <a:avLst/>
          </a:prstGeom>
          <a:ln>
            <a:solidFill>
              <a:srgbClr val="FF0000">
                <a:alpha val="60000"/>
              </a:srgbClr>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H="1">
            <a:off x="3992714" y="4071068"/>
            <a:ext cx="679808" cy="293862"/>
          </a:xfrm>
          <a:prstGeom prst="straightConnector1">
            <a:avLst/>
          </a:prstGeom>
          <a:ln>
            <a:solidFill>
              <a:srgbClr val="FF0000">
                <a:alpha val="60000"/>
              </a:srgbClr>
            </a:solidFill>
            <a:tailEnd type="triangle"/>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4672522" y="3367788"/>
            <a:ext cx="5621572" cy="830997"/>
          </a:xfrm>
          <a:prstGeom prst="rect">
            <a:avLst/>
          </a:prstGeom>
          <a:noFill/>
        </p:spPr>
        <p:txBody>
          <a:bodyPr wrap="square" rtlCol="0">
            <a:spAutoFit/>
          </a:bodyPr>
          <a:lstStyle/>
          <a:p>
            <a:r>
              <a:rPr lang="en-US" sz="1600" b="1" dirty="0" smtClean="0">
                <a:solidFill>
                  <a:srgbClr val="FF0000"/>
                </a:solidFill>
              </a:rPr>
              <a:t>**Attach </a:t>
            </a:r>
            <a:r>
              <a:rPr lang="en-US" sz="1600" b="1" dirty="0">
                <a:solidFill>
                  <a:srgbClr val="FF0000"/>
                </a:solidFill>
              </a:rPr>
              <a:t>to the receipt the list of attendees and any other pertinent </a:t>
            </a:r>
            <a:r>
              <a:rPr lang="en-US" sz="1600" b="1" dirty="0" smtClean="0">
                <a:solidFill>
                  <a:srgbClr val="FF0000"/>
                </a:solidFill>
              </a:rPr>
              <a:t>information </a:t>
            </a:r>
            <a:r>
              <a:rPr lang="en-US" sz="1600" b="1" dirty="0">
                <a:solidFill>
                  <a:srgbClr val="FF0000"/>
                </a:solidFill>
              </a:rPr>
              <a:t>that AP might need to process the payment of the Purchase </a:t>
            </a:r>
            <a:r>
              <a:rPr lang="en-US" sz="1600" b="1" dirty="0" smtClean="0">
                <a:solidFill>
                  <a:srgbClr val="FF0000"/>
                </a:solidFill>
              </a:rPr>
              <a:t>Order** </a:t>
            </a:r>
            <a:endParaRPr lang="en-US" sz="1600" b="1" dirty="0">
              <a:solidFill>
                <a:srgbClr val="FF0000"/>
              </a:solidFill>
            </a:endParaRPr>
          </a:p>
        </p:txBody>
      </p:sp>
    </p:spTree>
    <p:extLst>
      <p:ext uri="{BB962C8B-B14F-4D97-AF65-F5344CB8AC3E}">
        <p14:creationId xmlns:p14="http://schemas.microsoft.com/office/powerpoint/2010/main" val="28698278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2718849" y="2390092"/>
            <a:ext cx="5829300" cy="2162175"/>
          </a:xfrm>
          <a:prstGeom prst="rect">
            <a:avLst/>
          </a:prstGeom>
          <a:ln w="38100" cap="sq">
            <a:solidFill>
              <a:schemeClr val="accent6"/>
            </a:solidFill>
            <a:prstDash val="solid"/>
            <a:miter lim="800000"/>
          </a:ln>
          <a:effectLst>
            <a:outerShdw blurRad="50800" dist="38100" dir="2700000" algn="tl" rotWithShape="0">
              <a:srgbClr val="000000">
                <a:alpha val="43000"/>
              </a:srgbClr>
            </a:outerShdw>
          </a:effectLst>
        </p:spPr>
      </p:pic>
      <p:sp>
        <p:nvSpPr>
          <p:cNvPr id="5" name="TextBox 4"/>
          <p:cNvSpPr txBox="1"/>
          <p:nvPr/>
        </p:nvSpPr>
        <p:spPr>
          <a:xfrm>
            <a:off x="1916264" y="1359673"/>
            <a:ext cx="7434470" cy="646331"/>
          </a:xfrm>
          <a:prstGeom prst="rect">
            <a:avLst/>
          </a:prstGeom>
          <a:noFill/>
        </p:spPr>
        <p:txBody>
          <a:bodyPr wrap="square" rtlCol="0">
            <a:spAutoFit/>
          </a:bodyPr>
          <a:lstStyle/>
          <a:p>
            <a:r>
              <a:rPr lang="en-US" dirty="0"/>
              <a:t>Continue the </a:t>
            </a:r>
            <a:r>
              <a:rPr lang="en-US" dirty="0" smtClean="0"/>
              <a:t>receiving </a:t>
            </a:r>
            <a:r>
              <a:rPr lang="en-US" dirty="0"/>
              <a:t>process as you would for any other order in Hokiemart.</a:t>
            </a:r>
          </a:p>
        </p:txBody>
      </p:sp>
    </p:spTree>
    <p:extLst>
      <p:ext uri="{BB962C8B-B14F-4D97-AF65-F5344CB8AC3E}">
        <p14:creationId xmlns:p14="http://schemas.microsoft.com/office/powerpoint/2010/main" val="7608332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5043" y="193627"/>
            <a:ext cx="9350334" cy="1507067"/>
          </a:xfrm>
        </p:spPr>
        <p:txBody>
          <a:bodyPr/>
          <a:lstStyle/>
          <a:p>
            <a:pPr algn="ctr"/>
            <a:r>
              <a:rPr lang="en-US" dirty="0" smtClean="0"/>
              <a:t>Invoicing of your America To Go order in Hokiemart</a:t>
            </a:r>
            <a:endParaRPr lang="en-US" dirty="0"/>
          </a:p>
        </p:txBody>
      </p:sp>
      <p:pic>
        <p:nvPicPr>
          <p:cNvPr id="4" name="Content Placeholder 3"/>
          <p:cNvPicPr>
            <a:picLocks noGrp="1" noChangeAspect="1"/>
          </p:cNvPicPr>
          <p:nvPr>
            <p:ph idx="1"/>
          </p:nvPr>
        </p:nvPicPr>
        <p:blipFill>
          <a:blip r:embed="rId2"/>
          <a:stretch>
            <a:fillRect/>
          </a:stretch>
        </p:blipFill>
        <p:spPr>
          <a:xfrm>
            <a:off x="502261" y="1831505"/>
            <a:ext cx="5209752" cy="3614738"/>
          </a:xfrm>
          <a:prstGeom prst="rect">
            <a:avLst/>
          </a:prstGeom>
          <a:ln w="38100" cap="sq">
            <a:solidFill>
              <a:schemeClr val="accent6"/>
            </a:solidFill>
            <a:prstDash val="solid"/>
            <a:miter lim="800000"/>
          </a:ln>
          <a:effectLst>
            <a:outerShdw blurRad="50800" dist="38100" dir="2700000" algn="tl" rotWithShape="0">
              <a:srgbClr val="000000">
                <a:alpha val="43000"/>
              </a:srgbClr>
            </a:outerShdw>
          </a:effectLst>
        </p:spPr>
      </p:pic>
      <p:sp>
        <p:nvSpPr>
          <p:cNvPr id="5" name="Oval 4"/>
          <p:cNvSpPr/>
          <p:nvPr/>
        </p:nvSpPr>
        <p:spPr>
          <a:xfrm>
            <a:off x="3522628" y="4015008"/>
            <a:ext cx="2027582" cy="143123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6416703" y="2321781"/>
            <a:ext cx="5184250" cy="2862322"/>
          </a:xfrm>
          <a:prstGeom prst="rect">
            <a:avLst/>
          </a:prstGeom>
          <a:noFill/>
        </p:spPr>
        <p:txBody>
          <a:bodyPr wrap="square" rtlCol="0">
            <a:spAutoFit/>
          </a:bodyPr>
          <a:lstStyle/>
          <a:p>
            <a:pPr marL="285750" indent="-285750">
              <a:buFont typeface="Arial" panose="020B0604020202020204" pitchFamily="34" charset="0"/>
              <a:buChar char="•"/>
            </a:pPr>
            <a:r>
              <a:rPr lang="en-US" dirty="0" smtClean="0"/>
              <a:t>The invoice for America To Go will be processed electronically through the Hokiemart system</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smtClean="0"/>
              <a:t>America To Go Orders will have an added step in the AP workflow to review the order and make sure all the required approvals have been completed, and the needed documents are attached to the order and receipt.</a:t>
            </a:r>
            <a:endParaRPr lang="en-US" dirty="0"/>
          </a:p>
        </p:txBody>
      </p:sp>
    </p:spTree>
    <p:extLst>
      <p:ext uri="{BB962C8B-B14F-4D97-AF65-F5344CB8AC3E}">
        <p14:creationId xmlns:p14="http://schemas.microsoft.com/office/powerpoint/2010/main" val="13985356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1890506" y="3554936"/>
            <a:ext cx="2570176" cy="2861139"/>
          </a:xfrm>
          <a:prstGeom prst="rect">
            <a:avLst/>
          </a:prstGeom>
          <a:ln w="38100" cap="sq">
            <a:solidFill>
              <a:schemeClr val="accent6"/>
            </a:solidFill>
            <a:prstDash val="solid"/>
            <a:miter lim="800000"/>
          </a:ln>
          <a:effectLst>
            <a:outerShdw blurRad="50800" dist="38100" dir="2700000" algn="tl" rotWithShape="0">
              <a:srgbClr val="000000">
                <a:alpha val="43000"/>
              </a:srgbClr>
            </a:outerShdw>
          </a:effectLst>
        </p:spPr>
      </p:pic>
      <p:sp>
        <p:nvSpPr>
          <p:cNvPr id="5" name="TextBox 4"/>
          <p:cNvSpPr txBox="1"/>
          <p:nvPr/>
        </p:nvSpPr>
        <p:spPr>
          <a:xfrm>
            <a:off x="1566407" y="588397"/>
            <a:ext cx="7887694" cy="3139321"/>
          </a:xfrm>
          <a:prstGeom prst="rect">
            <a:avLst/>
          </a:prstGeom>
          <a:noFill/>
        </p:spPr>
        <p:txBody>
          <a:bodyPr wrap="square" rtlCol="0">
            <a:spAutoFit/>
          </a:bodyPr>
          <a:lstStyle/>
          <a:p>
            <a:r>
              <a:rPr lang="en-US" dirty="0" smtClean="0"/>
              <a:t>The AP Analyst </a:t>
            </a:r>
            <a:r>
              <a:rPr lang="en-US" dirty="0"/>
              <a:t>will check for </a:t>
            </a:r>
            <a:r>
              <a:rPr lang="en-US" dirty="0" smtClean="0"/>
              <a:t>the following things:</a:t>
            </a:r>
          </a:p>
          <a:p>
            <a:endParaRPr lang="en-US" dirty="0" smtClean="0"/>
          </a:p>
          <a:p>
            <a:pPr marL="285750" indent="-285750">
              <a:buFont typeface="Arial" panose="020B0604020202020204" pitchFamily="34" charset="0"/>
              <a:buChar char="•"/>
            </a:pPr>
            <a:r>
              <a:rPr lang="en-US" dirty="0" smtClean="0"/>
              <a:t>List of Attendees are attached to the receipt</a:t>
            </a:r>
          </a:p>
          <a:p>
            <a:pPr marL="285750" indent="-285750">
              <a:buFont typeface="Arial" panose="020B0604020202020204" pitchFamily="34" charset="0"/>
              <a:buChar char="•"/>
            </a:pPr>
            <a:r>
              <a:rPr lang="en-US" dirty="0" smtClean="0"/>
              <a:t>A comment was added </a:t>
            </a:r>
            <a:r>
              <a:rPr lang="en-US" dirty="0"/>
              <a:t>with Pre-Approval from AP / Or if there is no pre approval AP will determine if the event is </a:t>
            </a:r>
            <a:r>
              <a:rPr lang="en-US" dirty="0" smtClean="0"/>
              <a:t>acceptable </a:t>
            </a:r>
            <a:r>
              <a:rPr lang="en-US" dirty="0"/>
              <a:t>for payment </a:t>
            </a:r>
            <a:r>
              <a:rPr lang="en-US" dirty="0" smtClean="0"/>
              <a:t>with state </a:t>
            </a:r>
            <a:r>
              <a:rPr lang="en-US" dirty="0"/>
              <a:t>funds </a:t>
            </a:r>
            <a:endParaRPr lang="en-US" dirty="0" smtClean="0"/>
          </a:p>
          <a:p>
            <a:pPr marL="285750" indent="-285750">
              <a:buFont typeface="Arial" panose="020B0604020202020204" pitchFamily="34" charset="0"/>
              <a:buChar char="•"/>
            </a:pPr>
            <a:r>
              <a:rPr lang="en-US" dirty="0" smtClean="0"/>
              <a:t>Any changes from the original order are acknowledged on the Receipt</a:t>
            </a:r>
          </a:p>
          <a:p>
            <a:pPr marL="285750" indent="-285750">
              <a:buFont typeface="Arial" panose="020B0604020202020204" pitchFamily="34" charset="0"/>
              <a:buChar char="•"/>
            </a:pPr>
            <a:r>
              <a:rPr lang="en-US" dirty="0" smtClean="0"/>
              <a:t>Per Diems for the area (if applicable) are not exceeded</a:t>
            </a:r>
          </a:p>
          <a:p>
            <a:endParaRPr lang="en-US" dirty="0" smtClean="0"/>
          </a:p>
          <a:p>
            <a:endParaRPr lang="en-US" dirty="0"/>
          </a:p>
        </p:txBody>
      </p:sp>
      <p:sp>
        <p:nvSpPr>
          <p:cNvPr id="6" name="TextBox 5"/>
          <p:cNvSpPr txBox="1"/>
          <p:nvPr/>
        </p:nvSpPr>
        <p:spPr>
          <a:xfrm>
            <a:off x="5343277" y="3665551"/>
            <a:ext cx="5486400" cy="2308324"/>
          </a:xfrm>
          <a:prstGeom prst="rect">
            <a:avLst/>
          </a:prstGeom>
          <a:noFill/>
        </p:spPr>
        <p:txBody>
          <a:bodyPr wrap="square" rtlCol="0">
            <a:spAutoFit/>
          </a:bodyPr>
          <a:lstStyle/>
          <a:p>
            <a:r>
              <a:rPr lang="en-US" dirty="0" smtClean="0"/>
              <a:t>If there are per diem overages AP will pay them with a special fund for America To Go orders and then bill the foundation using the fund listed in the internal notes on the PR, or by asking the department to provide a fund to be billed.  </a:t>
            </a:r>
          </a:p>
          <a:p>
            <a:r>
              <a:rPr lang="en-US" dirty="0" smtClean="0"/>
              <a:t>***(Remember any alcohol charges are directly billed to and paid by the foundation)***</a:t>
            </a:r>
            <a:endParaRPr lang="en-US" dirty="0"/>
          </a:p>
        </p:txBody>
      </p:sp>
    </p:spTree>
    <p:extLst>
      <p:ext uri="{BB962C8B-B14F-4D97-AF65-F5344CB8AC3E}">
        <p14:creationId xmlns:p14="http://schemas.microsoft.com/office/powerpoint/2010/main" val="8378223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73426" y="628153"/>
            <a:ext cx="7641204" cy="5909310"/>
          </a:xfrm>
          <a:prstGeom prst="rect">
            <a:avLst/>
          </a:prstGeom>
          <a:noFill/>
        </p:spPr>
        <p:txBody>
          <a:bodyPr wrap="square" rtlCol="0">
            <a:spAutoFit/>
          </a:bodyPr>
          <a:lstStyle/>
          <a:p>
            <a:r>
              <a:rPr lang="en-US" dirty="0" smtClean="0"/>
              <a:t>After the AP analyst has finished checking all items they will approve the invoice in Hokiemart.</a:t>
            </a:r>
          </a:p>
          <a:p>
            <a:endParaRPr lang="en-US" dirty="0"/>
          </a:p>
          <a:p>
            <a:r>
              <a:rPr lang="en-US" dirty="0" smtClean="0"/>
              <a:t>The invoice will process to completion triggering electronic payment to America To Go for the event.</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r>
              <a:rPr lang="en-US" dirty="0" smtClean="0"/>
              <a:t>America To Go will pay the Caterer per their prior agreement</a:t>
            </a:r>
            <a:endParaRPr lang="en-US" dirty="0"/>
          </a:p>
        </p:txBody>
      </p:sp>
      <p:pic>
        <p:nvPicPr>
          <p:cNvPr id="7" name="Picture 6"/>
          <p:cNvPicPr>
            <a:picLocks noChangeAspect="1"/>
          </p:cNvPicPr>
          <p:nvPr/>
        </p:nvPicPr>
        <p:blipFill>
          <a:blip r:embed="rId2"/>
          <a:stretch>
            <a:fillRect/>
          </a:stretch>
        </p:blipFill>
        <p:spPr>
          <a:xfrm>
            <a:off x="2349071" y="2498241"/>
            <a:ext cx="3343275" cy="3133725"/>
          </a:xfrm>
          <a:prstGeom prst="rect">
            <a:avLst/>
          </a:prstGeom>
          <a:ln w="38100" cap="sq">
            <a:solidFill>
              <a:schemeClr val="accent6"/>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4277805333"/>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537D0B"/>
      </a:dk2>
      <a:lt2>
        <a:srgbClr val="A9E257"/>
      </a:lt2>
      <a:accent1>
        <a:srgbClr val="38540A"/>
      </a:accent1>
      <a:accent2>
        <a:srgbClr val="31A274"/>
      </a:accent2>
      <a:accent3>
        <a:srgbClr val="236073"/>
      </a:accent3>
      <a:accent4>
        <a:srgbClr val="6C4D90"/>
      </a:accent4>
      <a:accent5>
        <a:srgbClr val="983C27"/>
      </a:accent5>
      <a:accent6>
        <a:srgbClr val="CD811F"/>
      </a:accent6>
      <a:hlink>
        <a:srgbClr val="293F06"/>
      </a:hlink>
      <a:folHlink>
        <a:srgbClr val="68883A"/>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9759155-7935-4C61-A06C-C04380D1B16E}"/>
    </a:ext>
  </a:extLst>
</a:theme>
</file>

<file path=docProps/app.xml><?xml version="1.0" encoding="utf-8"?>
<Properties xmlns="http://schemas.openxmlformats.org/officeDocument/2006/extended-properties" xmlns:vt="http://schemas.openxmlformats.org/officeDocument/2006/docPropsVTypes">
  <Template>Slice</Template>
  <TotalTime>411</TotalTime>
  <Words>383</Words>
  <Application>Microsoft Office PowerPoint</Application>
  <PresentationFormat>Widescreen</PresentationFormat>
  <Paragraphs>40</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Century Gothic</vt:lpstr>
      <vt:lpstr>Wingdings</vt:lpstr>
      <vt:lpstr>Wingdings 3</vt:lpstr>
      <vt:lpstr>Slice</vt:lpstr>
      <vt:lpstr>Receiving and Invoicing your America To Go Order</vt:lpstr>
      <vt:lpstr>Receiving your America to Go order In Hokiemart</vt:lpstr>
      <vt:lpstr>PowerPoint Presentation</vt:lpstr>
      <vt:lpstr>PowerPoint Presentation</vt:lpstr>
      <vt:lpstr>Invoicing of your America To Go order in Hokiemart</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Processing an America to go order in the Hokiemart Cart</dc:title>
  <dc:creator>Atkins, Regina</dc:creator>
  <cp:lastModifiedBy>Helmick, Mary</cp:lastModifiedBy>
  <cp:revision>35</cp:revision>
  <dcterms:created xsi:type="dcterms:W3CDTF">2019-08-07T15:48:34Z</dcterms:created>
  <dcterms:modified xsi:type="dcterms:W3CDTF">2019-08-12T02:48:32Z</dcterms:modified>
</cp:coreProperties>
</file>