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57"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20"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8/11/2019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8/11/2019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8/11/2019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8/11/2019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8/11/2019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8/11/2019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8/11/2019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8/11/2019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8/11/2019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8000">
              <a:srgbClr val="C45F1C"/>
            </a:gs>
            <a:gs pos="34000">
              <a:schemeClr val="accent2">
                <a:lumMod val="67000"/>
              </a:schemeClr>
            </a:gs>
            <a:gs pos="100000">
              <a:schemeClr val="accent2">
                <a:lumMod val="60000"/>
                <a:lumOff val="40000"/>
              </a:schemeClr>
            </a:gs>
          </a:gsLst>
          <a:lin ang="540000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8/11/2019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tx1"/>
                </a:solidFill>
              </a:rPr>
              <a:t>ATG CUSTOM ORDER ENTRY INSTRUCTIONS</a:t>
            </a:r>
            <a:endParaRPr lang="en-US" dirty="0">
              <a:solidFill>
                <a:schemeClr val="tx1"/>
              </a:solidFill>
            </a:endParaRPr>
          </a:p>
        </p:txBody>
      </p:sp>
      <p:sp>
        <p:nvSpPr>
          <p:cNvPr id="3" name="Subtitle 2"/>
          <p:cNvSpPr>
            <a:spLocks noGrp="1"/>
          </p:cNvSpPr>
          <p:nvPr>
            <p:ph type="subTitle" idx="1"/>
          </p:nvPr>
        </p:nvSpPr>
        <p:spPr/>
        <p:txBody>
          <a:bodyPr/>
          <a:lstStyle/>
          <a:p>
            <a:pPr algn="ctr"/>
            <a:r>
              <a:rPr lang="en-US" smtClean="0"/>
              <a:t>Step by step guide to entering custom orders in The America To Go Hokiemart Punchout</a:t>
            </a:r>
            <a:endParaRPr lang="en-US" dirty="0"/>
          </a:p>
        </p:txBody>
      </p:sp>
    </p:spTree>
    <p:extLst>
      <p:ext uri="{BB962C8B-B14F-4D97-AF65-F5344CB8AC3E}">
        <p14:creationId xmlns:p14="http://schemas.microsoft.com/office/powerpoint/2010/main" val="4101596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Custom Orders</a:t>
            </a:r>
            <a:endParaRPr lang="en-US" sz="3600" dirty="0"/>
          </a:p>
        </p:txBody>
      </p:sp>
      <p:sp>
        <p:nvSpPr>
          <p:cNvPr id="3" name="Content Placeholder 2"/>
          <p:cNvSpPr>
            <a:spLocks noGrp="1"/>
          </p:cNvSpPr>
          <p:nvPr>
            <p:ph idx="1"/>
          </p:nvPr>
        </p:nvSpPr>
        <p:spPr/>
        <p:txBody>
          <a:bodyPr>
            <a:normAutofit/>
          </a:bodyPr>
          <a:lstStyle/>
          <a:p>
            <a:pPr algn="just"/>
            <a:r>
              <a:rPr lang="en-US" sz="2800" dirty="0" smtClean="0"/>
              <a:t>When placing an order with a caterer that involves extra info that is not easily accessible from the menu, a custom order can be the answer.  The restaurant can upload a custom order to and it will be waiting when the user goes to the America To Go  </a:t>
            </a:r>
            <a:r>
              <a:rPr lang="en-US" sz="2800" dirty="0" err="1" smtClean="0"/>
              <a:t>punchout</a:t>
            </a:r>
            <a:r>
              <a:rPr lang="en-US" sz="2800" dirty="0" smtClean="0"/>
              <a:t>.</a:t>
            </a:r>
            <a:endParaRPr lang="en-US" sz="2800" dirty="0"/>
          </a:p>
        </p:txBody>
      </p:sp>
    </p:spTree>
    <p:extLst>
      <p:ext uri="{BB962C8B-B14F-4D97-AF65-F5344CB8AC3E}">
        <p14:creationId xmlns:p14="http://schemas.microsoft.com/office/powerpoint/2010/main" val="3623950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476" y="572469"/>
            <a:ext cx="5092906" cy="1574808"/>
          </a:xfrm>
        </p:spPr>
        <p:txBody>
          <a:bodyPr/>
          <a:lstStyle/>
          <a:p>
            <a:r>
              <a:rPr lang="en-US" dirty="0" smtClean="0"/>
              <a:t>Email Reminder</a:t>
            </a:r>
            <a:endParaRPr lang="en-US" dirty="0"/>
          </a:p>
        </p:txBody>
      </p:sp>
      <p:sp>
        <p:nvSpPr>
          <p:cNvPr id="4" name="Text Placeholder 3"/>
          <p:cNvSpPr>
            <a:spLocks noGrp="1"/>
          </p:cNvSpPr>
          <p:nvPr>
            <p:ph type="body" sz="half" idx="2"/>
          </p:nvPr>
        </p:nvSpPr>
        <p:spPr>
          <a:xfrm>
            <a:off x="560985" y="2985476"/>
            <a:ext cx="5084979" cy="3024555"/>
          </a:xfrm>
        </p:spPr>
        <p:txBody>
          <a:bodyPr>
            <a:noAutofit/>
          </a:bodyPr>
          <a:lstStyle/>
          <a:p>
            <a:pPr marL="285750" indent="-285750">
              <a:buFont typeface="Arial" panose="020B0604020202020204" pitchFamily="34" charset="0"/>
              <a:buChar char="•"/>
            </a:pPr>
            <a:r>
              <a:rPr lang="en-US" sz="1800" dirty="0" smtClean="0"/>
              <a:t>Custom orders are entered into America To </a:t>
            </a:r>
            <a:r>
              <a:rPr lang="en-US" sz="1800" dirty="0"/>
              <a:t>G</a:t>
            </a:r>
            <a:r>
              <a:rPr lang="en-US" sz="1800" dirty="0" smtClean="0"/>
              <a:t>o by the Vendor.  </a:t>
            </a:r>
          </a:p>
          <a:p>
            <a:pPr marL="285750" indent="-285750">
              <a:buFont typeface="Arial" panose="020B0604020202020204" pitchFamily="34" charset="0"/>
              <a:buChar char="•"/>
            </a:pPr>
            <a:r>
              <a:rPr lang="en-US" sz="1800" dirty="0" smtClean="0"/>
              <a:t>The vendor will tie the order to the person who will create the order in Hokiemart using their email address.  </a:t>
            </a:r>
          </a:p>
          <a:p>
            <a:pPr marL="285750" indent="-285750">
              <a:buFont typeface="Arial" panose="020B0604020202020204" pitchFamily="34" charset="0"/>
              <a:buChar char="•"/>
            </a:pPr>
            <a:r>
              <a:rPr lang="en-US" sz="1800" dirty="0" smtClean="0"/>
              <a:t>Once the vendor has entered the order the user will get a confirmation/reminder that they have an order waiting for them in America To Go.</a:t>
            </a:r>
            <a:endParaRPr lang="en-US" sz="1800" dirty="0"/>
          </a:p>
        </p:txBody>
      </p:sp>
      <p:pic>
        <p:nvPicPr>
          <p:cNvPr id="6" name="Picture 5"/>
          <p:cNvPicPr>
            <a:picLocks noChangeAspect="1"/>
          </p:cNvPicPr>
          <p:nvPr/>
        </p:nvPicPr>
        <p:blipFill>
          <a:blip r:embed="rId2"/>
          <a:stretch>
            <a:fillRect/>
          </a:stretch>
        </p:blipFill>
        <p:spPr>
          <a:xfrm>
            <a:off x="6194189" y="385705"/>
            <a:ext cx="4132327" cy="1701003"/>
          </a:xfrm>
          <a:prstGeom prst="rect">
            <a:avLst/>
          </a:prstGeom>
        </p:spPr>
      </p:pic>
      <p:pic>
        <p:nvPicPr>
          <p:cNvPr id="7" name="Picture 6"/>
          <p:cNvPicPr>
            <a:picLocks noChangeAspect="1"/>
          </p:cNvPicPr>
          <p:nvPr/>
        </p:nvPicPr>
        <p:blipFill>
          <a:blip r:embed="rId3"/>
          <a:stretch>
            <a:fillRect/>
          </a:stretch>
        </p:blipFill>
        <p:spPr>
          <a:xfrm>
            <a:off x="6204552" y="2086708"/>
            <a:ext cx="4121964" cy="4285456"/>
          </a:xfrm>
          <a:prstGeom prst="rect">
            <a:avLst/>
          </a:prstGeom>
        </p:spPr>
      </p:pic>
    </p:spTree>
    <p:extLst>
      <p:ext uri="{BB962C8B-B14F-4D97-AF65-F5344CB8AC3E}">
        <p14:creationId xmlns:p14="http://schemas.microsoft.com/office/powerpoint/2010/main" val="3855223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941630" y="4526220"/>
            <a:ext cx="5242705" cy="1952733"/>
          </a:xfrm>
        </p:spPr>
        <p:txBody>
          <a:bodyPr>
            <a:noAutofit/>
          </a:bodyPr>
          <a:lstStyle/>
          <a:p>
            <a:r>
              <a:rPr lang="en-US" sz="2000" dirty="0" smtClean="0"/>
              <a:t>On the America </a:t>
            </a:r>
            <a:r>
              <a:rPr lang="en-US" sz="2000" dirty="0"/>
              <a:t>T</a:t>
            </a:r>
            <a:r>
              <a:rPr lang="en-US" sz="2000" dirty="0" smtClean="0"/>
              <a:t>o Go punchout in Hokiemart you will find a label in your wizard called existing requests.  Here you will have buttons for any custom order waiting for you to enter into the ATG System.  Click the correct order button.</a:t>
            </a:r>
            <a:endParaRPr lang="en-US" sz="2000" dirty="0"/>
          </a:p>
        </p:txBody>
      </p:sp>
      <p:pic>
        <p:nvPicPr>
          <p:cNvPr id="5" name="Picture 4"/>
          <p:cNvPicPr>
            <a:picLocks noChangeAspect="1"/>
          </p:cNvPicPr>
          <p:nvPr/>
        </p:nvPicPr>
        <p:blipFill>
          <a:blip r:embed="rId2"/>
          <a:stretch>
            <a:fillRect/>
          </a:stretch>
        </p:blipFill>
        <p:spPr>
          <a:xfrm>
            <a:off x="8551345" y="1834660"/>
            <a:ext cx="3197202" cy="4853353"/>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498461" y="953477"/>
            <a:ext cx="4886338" cy="1200329"/>
          </a:xfrm>
          <a:prstGeom prst="rect">
            <a:avLst/>
          </a:prstGeom>
          <a:noFill/>
        </p:spPr>
        <p:txBody>
          <a:bodyPr wrap="square" rtlCol="0">
            <a:spAutoFit/>
          </a:bodyPr>
          <a:lstStyle/>
          <a:p>
            <a:r>
              <a:rPr lang="en-US" sz="3600" dirty="0" smtClean="0"/>
              <a:t>Next Step:  Punchout to America To Go</a:t>
            </a:r>
            <a:endParaRPr lang="en-US" sz="3600" dirty="0"/>
          </a:p>
        </p:txBody>
      </p:sp>
      <p:pic>
        <p:nvPicPr>
          <p:cNvPr id="6" name="Picture 5"/>
          <p:cNvPicPr>
            <a:picLocks noChangeAspect="1"/>
          </p:cNvPicPr>
          <p:nvPr/>
        </p:nvPicPr>
        <p:blipFill>
          <a:blip r:embed="rId3"/>
          <a:stretch>
            <a:fillRect/>
          </a:stretch>
        </p:blipFill>
        <p:spPr>
          <a:xfrm>
            <a:off x="1079875" y="2515714"/>
            <a:ext cx="2076190" cy="1314286"/>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7" name="Isosceles Triangle 6"/>
          <p:cNvSpPr/>
          <p:nvPr/>
        </p:nvSpPr>
        <p:spPr>
          <a:xfrm rot="5400000">
            <a:off x="2714800" y="4643452"/>
            <a:ext cx="281353" cy="203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549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Accepting the custom order</a:t>
            </a:r>
            <a:endParaRPr lang="en-US" dirty="0"/>
          </a:p>
        </p:txBody>
      </p:sp>
      <p:sp>
        <p:nvSpPr>
          <p:cNvPr id="4" name="Text Placeholder 3"/>
          <p:cNvSpPr>
            <a:spLocks noGrp="1"/>
          </p:cNvSpPr>
          <p:nvPr>
            <p:ph type="body" sz="half" idx="2"/>
          </p:nvPr>
        </p:nvSpPr>
        <p:spPr>
          <a:xfrm>
            <a:off x="1154954" y="3657599"/>
            <a:ext cx="5084979" cy="2344615"/>
          </a:xfrm>
        </p:spPr>
        <p:txBody>
          <a:bodyPr>
            <a:normAutofit/>
          </a:bodyPr>
          <a:lstStyle/>
          <a:p>
            <a:r>
              <a:rPr lang="en-US" sz="2000" dirty="0" smtClean="0"/>
              <a:t>An order will appear that is similar to the confirmation email you received.  Verify that these are the correct items that you ordered.  If so click on Accept.  If incorrect click on Reject and let the vendor know that you need a corrected custom quote.</a:t>
            </a:r>
            <a:endParaRPr lang="en-US" sz="2000" dirty="0"/>
          </a:p>
        </p:txBody>
      </p:sp>
      <p:pic>
        <p:nvPicPr>
          <p:cNvPr id="5" name="Picture 4"/>
          <p:cNvPicPr>
            <a:picLocks noChangeAspect="1"/>
          </p:cNvPicPr>
          <p:nvPr/>
        </p:nvPicPr>
        <p:blipFill>
          <a:blip r:embed="rId2"/>
          <a:stretch>
            <a:fillRect/>
          </a:stretch>
        </p:blipFill>
        <p:spPr>
          <a:xfrm>
            <a:off x="6503862" y="1490017"/>
            <a:ext cx="5077078" cy="4096794"/>
          </a:xfrm>
          <a:prstGeom prst="rect">
            <a:avLst/>
          </a:prstGeom>
        </p:spPr>
      </p:pic>
      <p:cxnSp>
        <p:nvCxnSpPr>
          <p:cNvPr id="6" name="Straight Arrow Connector 5"/>
          <p:cNvCxnSpPr/>
          <p:nvPr/>
        </p:nvCxnSpPr>
        <p:spPr>
          <a:xfrm flipH="1">
            <a:off x="7298495" y="1585448"/>
            <a:ext cx="830580" cy="3733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680710" y="3242310"/>
            <a:ext cx="830580" cy="3733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Isosceles Triangle 7"/>
          <p:cNvSpPr/>
          <p:nvPr/>
        </p:nvSpPr>
        <p:spPr>
          <a:xfrm rot="5400000">
            <a:off x="911630" y="3752499"/>
            <a:ext cx="281353" cy="203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105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5304" y="846007"/>
            <a:ext cx="5092906" cy="1574808"/>
          </a:xfrm>
        </p:spPr>
        <p:txBody>
          <a:bodyPr>
            <a:normAutofit/>
          </a:bodyPr>
          <a:lstStyle/>
          <a:p>
            <a:r>
              <a:rPr lang="en-US" dirty="0" smtClean="0"/>
              <a:t>Loading the items to the ATG wizard</a:t>
            </a:r>
            <a:endParaRPr lang="en-US" dirty="0"/>
          </a:p>
        </p:txBody>
      </p:sp>
      <p:sp>
        <p:nvSpPr>
          <p:cNvPr id="4" name="Text Placeholder 3"/>
          <p:cNvSpPr>
            <a:spLocks noGrp="1"/>
          </p:cNvSpPr>
          <p:nvPr>
            <p:ph type="body" sz="half" idx="2"/>
          </p:nvPr>
        </p:nvSpPr>
        <p:spPr>
          <a:xfrm>
            <a:off x="1145304" y="2868245"/>
            <a:ext cx="4903502" cy="3360615"/>
          </a:xfrm>
        </p:spPr>
        <p:txBody>
          <a:bodyPr>
            <a:noAutofit/>
          </a:bodyPr>
          <a:lstStyle/>
          <a:p>
            <a:pPr marL="285750" indent="-285750">
              <a:buFont typeface="Arial" panose="020B0604020202020204" pitchFamily="34" charset="0"/>
              <a:buChar char="•"/>
            </a:pPr>
            <a:r>
              <a:rPr lang="en-US" sz="1800" dirty="0" smtClean="0"/>
              <a:t>The items on the custom order will load directly into the ATG wizard.  Follow normal ATG ordering instructions and click on check out.</a:t>
            </a:r>
          </a:p>
          <a:p>
            <a:pPr marL="285750" indent="-285750">
              <a:buFont typeface="Arial" panose="020B0604020202020204" pitchFamily="34" charset="0"/>
              <a:buChar char="•"/>
            </a:pPr>
            <a:r>
              <a:rPr lang="en-US" sz="1800" dirty="0" smtClean="0"/>
              <a:t>Continue through the wizard answering the questions about tax exemption, attendees, business purpose and delivery instructions.  </a:t>
            </a:r>
            <a:endParaRPr lang="en-US" sz="1800" dirty="0"/>
          </a:p>
          <a:p>
            <a:pPr marL="285750" indent="-285750">
              <a:buFont typeface="Arial" panose="020B0604020202020204" pitchFamily="34" charset="0"/>
              <a:buChar char="•"/>
            </a:pPr>
            <a:r>
              <a:rPr lang="en-US" sz="1800" dirty="0" smtClean="0"/>
              <a:t>Submit order now will allow your order to punch back to your hokiemart cart to finish your hokiemart order.</a:t>
            </a:r>
            <a:endParaRPr lang="en-US" sz="1800" dirty="0"/>
          </a:p>
        </p:txBody>
      </p:sp>
      <p:pic>
        <p:nvPicPr>
          <p:cNvPr id="5" name="Picture 4"/>
          <p:cNvPicPr>
            <a:picLocks noChangeAspect="1"/>
          </p:cNvPicPr>
          <p:nvPr/>
        </p:nvPicPr>
        <p:blipFill>
          <a:blip r:embed="rId2"/>
          <a:stretch>
            <a:fillRect/>
          </a:stretch>
        </p:blipFill>
        <p:spPr>
          <a:xfrm>
            <a:off x="7170933" y="382954"/>
            <a:ext cx="2996869" cy="5511972"/>
          </a:xfrm>
          <a:prstGeom prst="rect">
            <a:avLst/>
          </a:prstGeom>
        </p:spPr>
      </p:pic>
    </p:spTree>
    <p:extLst>
      <p:ext uri="{BB962C8B-B14F-4D97-AF65-F5344CB8AC3E}">
        <p14:creationId xmlns:p14="http://schemas.microsoft.com/office/powerpoint/2010/main" val="336356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64184" y="1495865"/>
            <a:ext cx="5084979" cy="1363785"/>
          </a:xfrm>
        </p:spPr>
        <p:txBody>
          <a:bodyPr>
            <a:noAutofit/>
          </a:bodyPr>
          <a:lstStyle/>
          <a:p>
            <a:r>
              <a:rPr lang="en-US" sz="2000" dirty="0" smtClean="0"/>
              <a:t>NOTE:  If you start a custom order and stop in the middle you must find it in order to finish.  Do this by going to my orders in the ATG </a:t>
            </a:r>
            <a:r>
              <a:rPr lang="en-US" sz="2000" dirty="0" err="1" smtClean="0"/>
              <a:t>punchout</a:t>
            </a:r>
            <a:r>
              <a:rPr lang="en-US" sz="2000" dirty="0" smtClean="0"/>
              <a:t>.  Click on the action arrow and choose edit next to the order you need to complete.  The order will open and you can begin where you left off.</a:t>
            </a:r>
            <a:endParaRPr lang="en-US" sz="2000" dirty="0"/>
          </a:p>
        </p:txBody>
      </p:sp>
      <p:pic>
        <p:nvPicPr>
          <p:cNvPr id="5" name="Picture 4"/>
          <p:cNvPicPr>
            <a:picLocks noChangeAspect="1"/>
          </p:cNvPicPr>
          <p:nvPr/>
        </p:nvPicPr>
        <p:blipFill>
          <a:blip r:embed="rId2"/>
          <a:stretch>
            <a:fillRect/>
          </a:stretch>
        </p:blipFill>
        <p:spPr>
          <a:xfrm>
            <a:off x="432078" y="860633"/>
            <a:ext cx="9454384" cy="336766"/>
          </a:xfrm>
          <a:prstGeom prst="rect">
            <a:avLst/>
          </a:prstGeom>
        </p:spPr>
      </p:pic>
      <p:sp>
        <p:nvSpPr>
          <p:cNvPr id="6" name="Oval 5"/>
          <p:cNvSpPr/>
          <p:nvPr/>
        </p:nvSpPr>
        <p:spPr>
          <a:xfrm>
            <a:off x="7643445" y="726830"/>
            <a:ext cx="578339" cy="7424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stretch>
            <a:fillRect/>
          </a:stretch>
        </p:blipFill>
        <p:spPr>
          <a:xfrm>
            <a:off x="3968089" y="3832671"/>
            <a:ext cx="7929049" cy="2318812"/>
          </a:xfrm>
          <a:prstGeom prst="rect">
            <a:avLst/>
          </a:prstGeom>
        </p:spPr>
      </p:pic>
      <p:cxnSp>
        <p:nvCxnSpPr>
          <p:cNvPr id="8" name="Straight Arrow Connector 7"/>
          <p:cNvCxnSpPr/>
          <p:nvPr/>
        </p:nvCxnSpPr>
        <p:spPr>
          <a:xfrm flipH="1">
            <a:off x="10058400" y="4662658"/>
            <a:ext cx="800100" cy="25908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9" name="Isosceles Triangle 8"/>
          <p:cNvSpPr/>
          <p:nvPr/>
        </p:nvSpPr>
        <p:spPr>
          <a:xfrm rot="5400000">
            <a:off x="503505" y="1636932"/>
            <a:ext cx="281353" cy="203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2165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77</TotalTime>
  <Words>376</Words>
  <Application>Microsoft Office PowerPoint</Application>
  <PresentationFormat>Widescreen</PresentationFormat>
  <Paragraphs>17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Gothic</vt:lpstr>
      <vt:lpstr>Wingdings 3</vt:lpstr>
      <vt:lpstr>Ion</vt:lpstr>
      <vt:lpstr>ATG CUSTOM ORDER ENTRY INSTRUCTIONS</vt:lpstr>
      <vt:lpstr>Custom Orders</vt:lpstr>
      <vt:lpstr>Email Reminder</vt:lpstr>
      <vt:lpstr>PowerPoint Presentation</vt:lpstr>
      <vt:lpstr>Accepting the custom order</vt:lpstr>
      <vt:lpstr>Loading the items to the ATG wizard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Atkins, Regina</dc:creator>
  <cp:lastModifiedBy>Helmick, Mary</cp:lastModifiedBy>
  <cp:revision>11</cp:revision>
  <dcterms:created xsi:type="dcterms:W3CDTF">2019-07-10T17:36:31Z</dcterms:created>
  <dcterms:modified xsi:type="dcterms:W3CDTF">2019-08-12T02:47:58Z</dcterms:modified>
</cp:coreProperties>
</file>