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tkins, Regina" initials="AR" lastIdx="0" clrIdx="0">
    <p:extLst>
      <p:ext uri="{19B8F6BF-5375-455C-9EA6-DF929625EA0E}">
        <p15:presenceInfo xmlns:p15="http://schemas.microsoft.com/office/powerpoint/2012/main" userId="S-1-5-21-1824200278-923733676-1501187911-39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3" d="100"/>
          <a:sy n="63" d="100"/>
        </p:scale>
        <p:origin x="64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6000">
              <a:schemeClr val="accent5">
                <a:lumMod val="75000"/>
              </a:schemeClr>
            </a:gs>
            <a:gs pos="97000">
              <a:schemeClr val="accent5">
                <a:lumMod val="50000"/>
              </a:schemeClr>
            </a:gs>
            <a:gs pos="56000">
              <a:schemeClr val="accent5"/>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8/11/2019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7051" y="2461456"/>
            <a:ext cx="8690376" cy="2444499"/>
          </a:xfrm>
        </p:spPr>
        <p:txBody>
          <a:bodyPr/>
          <a:lstStyle/>
          <a:p>
            <a:pPr algn="ctr"/>
            <a:r>
              <a:rPr lang="en-US" dirty="0" smtClean="0">
                <a:effectLst>
                  <a:outerShdw blurRad="38100" dist="38100" dir="2700000" algn="tl">
                    <a:srgbClr val="000000">
                      <a:alpha val="43137"/>
                    </a:srgbClr>
                  </a:outerShdw>
                </a:effectLst>
              </a:rPr>
              <a:t>America to go order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In Hokiemart</a:t>
            </a:r>
            <a:endParaRPr lang="en-US" dirty="0">
              <a:effectLst>
                <a:outerShdw blurRad="38100" dist="38100" dir="2700000" algn="tl">
                  <a:srgbClr val="000000">
                    <a:alpha val="43137"/>
                  </a:srgbClr>
                </a:outerShdw>
              </a:effectLst>
            </a:endParaRPr>
          </a:p>
        </p:txBody>
      </p:sp>
      <p:pic>
        <p:nvPicPr>
          <p:cNvPr id="4" name="Picture 3"/>
          <p:cNvPicPr/>
          <p:nvPr/>
        </p:nvPicPr>
        <p:blipFill>
          <a:blip r:embed="rId2"/>
          <a:stretch>
            <a:fillRect/>
          </a:stretch>
        </p:blipFill>
        <p:spPr>
          <a:xfrm>
            <a:off x="2999002" y="732655"/>
            <a:ext cx="5539740" cy="806450"/>
          </a:xfrm>
          <a:prstGeom prst="rect">
            <a:avLst/>
          </a:prstGeom>
          <a:ln w="38100" cap="sq">
            <a:solidFill>
              <a:schemeClr val="accent6">
                <a:lumMod val="60000"/>
                <a:lumOff val="40000"/>
              </a:schemeClr>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109738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336" y="278294"/>
            <a:ext cx="10829676" cy="864705"/>
          </a:xfrm>
        </p:spPr>
        <p:txBody>
          <a:bodyPr/>
          <a:lstStyle/>
          <a:p>
            <a:r>
              <a:rPr lang="en-US" dirty="0" smtClean="0"/>
              <a:t>Order Status in America To go</a:t>
            </a:r>
            <a:endParaRPr lang="en-US" dirty="0"/>
          </a:p>
        </p:txBody>
      </p:sp>
      <p:sp>
        <p:nvSpPr>
          <p:cNvPr id="4" name="Text Placeholder 3"/>
          <p:cNvSpPr>
            <a:spLocks noGrp="1"/>
          </p:cNvSpPr>
          <p:nvPr>
            <p:ph type="body" sz="half" idx="2"/>
          </p:nvPr>
        </p:nvSpPr>
        <p:spPr>
          <a:xfrm>
            <a:off x="95416" y="2480807"/>
            <a:ext cx="5239908" cy="1924216"/>
          </a:xfrm>
        </p:spPr>
        <p:txBody>
          <a:bodyPr>
            <a:noAutofit/>
          </a:bodyPr>
          <a:lstStyle/>
          <a:p>
            <a:pPr marL="285750" indent="-285750">
              <a:buFont typeface="Arial" panose="020B0604020202020204" pitchFamily="34" charset="0"/>
              <a:buChar char="•"/>
            </a:pPr>
            <a:r>
              <a:rPr lang="en-US" dirty="0">
                <a:solidFill>
                  <a:schemeClr val="tx1"/>
                </a:solidFill>
              </a:rPr>
              <a:t>Status of the order can be monitored by going to the ATG </a:t>
            </a:r>
            <a:r>
              <a:rPr lang="en-US" dirty="0" err="1">
                <a:solidFill>
                  <a:schemeClr val="tx1"/>
                </a:solidFill>
              </a:rPr>
              <a:t>punchout</a:t>
            </a:r>
            <a:r>
              <a:rPr lang="en-US" dirty="0">
                <a:solidFill>
                  <a:schemeClr val="tx1"/>
                </a:solidFill>
              </a:rPr>
              <a:t> and selecting MY ORDERS. </a:t>
            </a:r>
            <a:endParaRPr lang="en-US" dirty="0" smtClean="0">
              <a:solidFill>
                <a:schemeClr val="tx1"/>
              </a:solidFill>
            </a:endParaRPr>
          </a:p>
          <a:p>
            <a:pPr marL="285750" indent="-285750">
              <a:buFont typeface="Arial" panose="020B0604020202020204" pitchFamily="34" charset="0"/>
              <a:buChar char="•"/>
            </a:pPr>
            <a:r>
              <a:rPr lang="en-US" dirty="0">
                <a:solidFill>
                  <a:schemeClr val="tx1"/>
                </a:solidFill>
              </a:rPr>
              <a:t>Your order will show Draft if not submitted, Pending if waiting for </a:t>
            </a:r>
            <a:r>
              <a:rPr lang="en-US" dirty="0" smtClean="0">
                <a:solidFill>
                  <a:schemeClr val="tx1"/>
                </a:solidFill>
              </a:rPr>
              <a:t>Caterer verification, </a:t>
            </a:r>
            <a:r>
              <a:rPr lang="en-US" dirty="0">
                <a:solidFill>
                  <a:schemeClr val="tx1"/>
                </a:solidFill>
              </a:rPr>
              <a:t>or confirmed </a:t>
            </a:r>
            <a:r>
              <a:rPr lang="en-US" dirty="0" smtClean="0">
                <a:solidFill>
                  <a:schemeClr val="tx1"/>
                </a:solidFill>
              </a:rPr>
              <a:t>if it has been confirmed by the caterer. </a:t>
            </a:r>
            <a:endParaRPr lang="en-US" dirty="0">
              <a:solidFill>
                <a:schemeClr val="tx1"/>
              </a:solidFill>
            </a:endParaRPr>
          </a:p>
        </p:txBody>
      </p:sp>
      <p:pic>
        <p:nvPicPr>
          <p:cNvPr id="5" name="Content Placeholder 4"/>
          <p:cNvPicPr>
            <a:picLocks noGrp="1" noChangeAspect="1"/>
          </p:cNvPicPr>
          <p:nvPr>
            <p:ph idx="1"/>
          </p:nvPr>
        </p:nvPicPr>
        <p:blipFill>
          <a:blip r:embed="rId2"/>
          <a:stretch>
            <a:fillRect/>
          </a:stretch>
        </p:blipFill>
        <p:spPr>
          <a:xfrm>
            <a:off x="5697109" y="1836087"/>
            <a:ext cx="5943600" cy="2732342"/>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cxnSp>
        <p:nvCxnSpPr>
          <p:cNvPr id="6" name="Straight Arrow Connector 5"/>
          <p:cNvCxnSpPr/>
          <p:nvPr/>
        </p:nvCxnSpPr>
        <p:spPr>
          <a:xfrm flipV="1">
            <a:off x="9565419" y="2027581"/>
            <a:ext cx="485030" cy="691764"/>
          </a:xfrm>
          <a:prstGeom prst="straightConnector1">
            <a:avLst/>
          </a:prstGeom>
          <a:ln>
            <a:solidFill>
              <a:srgbClr val="FF0000">
                <a:alpha val="60000"/>
              </a:srgbClr>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47423" y="5295569"/>
            <a:ext cx="10034546" cy="584775"/>
          </a:xfrm>
          <a:prstGeom prst="rect">
            <a:avLst/>
          </a:prstGeom>
          <a:noFill/>
        </p:spPr>
        <p:txBody>
          <a:bodyPr wrap="square" rtlCol="0">
            <a:spAutoFit/>
          </a:bodyPr>
          <a:lstStyle/>
          <a:p>
            <a:r>
              <a:rPr lang="en-US" sz="1600" dirty="0" smtClean="0">
                <a:solidFill>
                  <a:schemeClr val="accent6"/>
                </a:solidFill>
              </a:rPr>
              <a:t>You can communicate with the caterer about your order in person, by phone, or through America To Go customer service.</a:t>
            </a:r>
            <a:endParaRPr lang="en-US" sz="1600" dirty="0">
              <a:solidFill>
                <a:schemeClr val="accent6"/>
              </a:solidFill>
            </a:endParaRPr>
          </a:p>
        </p:txBody>
      </p:sp>
    </p:spTree>
    <p:extLst>
      <p:ext uri="{BB962C8B-B14F-4D97-AF65-F5344CB8AC3E}">
        <p14:creationId xmlns:p14="http://schemas.microsoft.com/office/powerpoint/2010/main" val="332010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6403" y="397564"/>
            <a:ext cx="11210939" cy="888561"/>
          </a:xfrm>
        </p:spPr>
        <p:txBody>
          <a:bodyPr>
            <a:normAutofit/>
          </a:bodyPr>
          <a:lstStyle/>
          <a:p>
            <a:r>
              <a:rPr lang="en-US" dirty="0">
                <a:effectLst>
                  <a:outerShdw blurRad="38100" dist="38100" dir="2700000" algn="tl">
                    <a:srgbClr val="000000">
                      <a:alpha val="43137"/>
                    </a:srgbClr>
                  </a:outerShdw>
                </a:effectLst>
              </a:rPr>
              <a:t>After punching out from your America To Go site back to the hokiemart cart proceed with your order. </a:t>
            </a:r>
          </a:p>
        </p:txBody>
      </p:sp>
      <p:sp>
        <p:nvSpPr>
          <p:cNvPr id="6" name="Text Placeholder 5"/>
          <p:cNvSpPr>
            <a:spLocks noGrp="1"/>
          </p:cNvSpPr>
          <p:nvPr>
            <p:ph type="body" sz="half" idx="2"/>
          </p:nvPr>
        </p:nvSpPr>
        <p:spPr>
          <a:xfrm>
            <a:off x="326403" y="1653872"/>
            <a:ext cx="4412573" cy="4913906"/>
          </a:xfrm>
        </p:spPr>
        <p:txBody>
          <a:bodyPr/>
          <a:lstStyle/>
          <a:p>
            <a:r>
              <a:rPr lang="en-US" dirty="0">
                <a:solidFill>
                  <a:schemeClr val="tx1"/>
                </a:solidFill>
              </a:rPr>
              <a:t>Remember your order will be to America To Go LLC not to the Caterer or Restaurant that your food is coming from. </a:t>
            </a:r>
            <a:endParaRPr lang="en-US" dirty="0" smtClean="0">
              <a:solidFill>
                <a:schemeClr val="tx1"/>
              </a:solidFill>
            </a:endParaRPr>
          </a:p>
          <a:p>
            <a:r>
              <a:rPr lang="en-US" dirty="0">
                <a:solidFill>
                  <a:schemeClr val="accent6">
                    <a:lumMod val="60000"/>
                    <a:lumOff val="40000"/>
                  </a:schemeClr>
                </a:solidFill>
              </a:rPr>
              <a:t>Your description will contain the </a:t>
            </a:r>
            <a:r>
              <a:rPr lang="en-US" dirty="0" smtClean="0">
                <a:solidFill>
                  <a:schemeClr val="accent6">
                    <a:lumMod val="60000"/>
                    <a:lumOff val="40000"/>
                  </a:schemeClr>
                </a:solidFill>
              </a:rPr>
              <a:t>following:</a:t>
            </a:r>
          </a:p>
          <a:p>
            <a:pPr marL="285750" indent="-285750">
              <a:buFont typeface="Arial" panose="020B0604020202020204" pitchFamily="34" charset="0"/>
              <a:buChar char="•"/>
            </a:pPr>
            <a:r>
              <a:rPr lang="en-US" dirty="0" smtClean="0">
                <a:solidFill>
                  <a:schemeClr val="accent6">
                    <a:lumMod val="60000"/>
                    <a:lumOff val="40000"/>
                  </a:schemeClr>
                </a:solidFill>
              </a:rPr>
              <a:t>The </a:t>
            </a:r>
            <a:r>
              <a:rPr lang="en-US" dirty="0">
                <a:solidFill>
                  <a:schemeClr val="accent6">
                    <a:lumMod val="60000"/>
                    <a:lumOff val="40000"/>
                  </a:schemeClr>
                </a:solidFill>
              </a:rPr>
              <a:t>caterer or restaurant that is providing the food and event date</a:t>
            </a:r>
            <a:r>
              <a:rPr lang="en-US" dirty="0" smtClean="0">
                <a:solidFill>
                  <a:schemeClr val="accent6">
                    <a:lumMod val="60000"/>
                    <a:lumOff val="40000"/>
                  </a:schemeClr>
                </a:solidFill>
              </a:rPr>
              <a:t>.</a:t>
            </a:r>
          </a:p>
          <a:p>
            <a:pPr marL="285750" indent="-285750">
              <a:buFont typeface="Arial" panose="020B0604020202020204" pitchFamily="34" charset="0"/>
              <a:buChar char="•"/>
            </a:pPr>
            <a:r>
              <a:rPr lang="en-US" dirty="0">
                <a:solidFill>
                  <a:schemeClr val="accent6">
                    <a:lumMod val="60000"/>
                    <a:lumOff val="40000"/>
                  </a:schemeClr>
                </a:solidFill>
              </a:rPr>
              <a:t>The meal either Breakfast, Lunch or </a:t>
            </a:r>
            <a:r>
              <a:rPr lang="en-US" dirty="0" smtClean="0">
                <a:solidFill>
                  <a:schemeClr val="accent6">
                    <a:lumMod val="60000"/>
                    <a:lumOff val="40000"/>
                  </a:schemeClr>
                </a:solidFill>
              </a:rPr>
              <a:t>Dinner.</a:t>
            </a:r>
          </a:p>
          <a:p>
            <a:pPr marL="285750" indent="-285750">
              <a:buFont typeface="Arial" panose="020B0604020202020204" pitchFamily="34" charset="0"/>
              <a:buChar char="•"/>
            </a:pPr>
            <a:r>
              <a:rPr lang="en-US" dirty="0">
                <a:solidFill>
                  <a:schemeClr val="accent6">
                    <a:lumMod val="60000"/>
                    <a:lumOff val="40000"/>
                  </a:schemeClr>
                </a:solidFill>
              </a:rPr>
              <a:t>The business purpose which should be the name of the event in order to make tracking easier</a:t>
            </a:r>
            <a:r>
              <a:rPr lang="en-US" dirty="0" smtClean="0">
                <a:solidFill>
                  <a:schemeClr val="accent6">
                    <a:lumMod val="60000"/>
                    <a:lumOff val="40000"/>
                  </a:schemeClr>
                </a:solidFill>
              </a:rPr>
              <a:t>.</a:t>
            </a:r>
          </a:p>
          <a:p>
            <a:pPr marL="285750" indent="-285750">
              <a:buFont typeface="Arial" panose="020B0604020202020204" pitchFamily="34" charset="0"/>
              <a:buChar char="•"/>
            </a:pPr>
            <a:r>
              <a:rPr lang="en-US" dirty="0">
                <a:solidFill>
                  <a:schemeClr val="accent6">
                    <a:lumMod val="60000"/>
                    <a:lumOff val="40000"/>
                  </a:schemeClr>
                </a:solidFill>
              </a:rPr>
              <a:t>The number of attendees and the calculated per person pricing </a:t>
            </a:r>
            <a:endParaRPr lang="en-US" dirty="0" smtClean="0">
              <a:solidFill>
                <a:schemeClr val="accent6">
                  <a:lumMod val="60000"/>
                  <a:lumOff val="40000"/>
                </a:schemeClr>
              </a:solidFill>
            </a:endParaRPr>
          </a:p>
          <a:p>
            <a:pPr marL="285750" indent="-285750">
              <a:buFont typeface="Arial" panose="020B0604020202020204" pitchFamily="34" charset="0"/>
              <a:buChar char="•"/>
            </a:pPr>
            <a:r>
              <a:rPr lang="en-US" dirty="0">
                <a:solidFill>
                  <a:schemeClr val="accent6">
                    <a:lumMod val="60000"/>
                    <a:lumOff val="40000"/>
                  </a:schemeClr>
                </a:solidFill>
              </a:rPr>
              <a:t>The description along of the items ordered.  </a:t>
            </a:r>
            <a:endParaRPr lang="en-US" dirty="0" smtClean="0">
              <a:solidFill>
                <a:schemeClr val="accent6">
                  <a:lumMod val="60000"/>
                  <a:lumOff val="40000"/>
                </a:schemeClr>
              </a:solidFill>
            </a:endParaRPr>
          </a:p>
          <a:p>
            <a:endParaRPr lang="en-US" dirty="0" smtClean="0">
              <a:solidFill>
                <a:schemeClr val="accent6">
                  <a:lumMod val="60000"/>
                  <a:lumOff val="40000"/>
                </a:schemeClr>
              </a:solidFill>
            </a:endParaRPr>
          </a:p>
          <a:p>
            <a:pPr marL="285750" indent="-285750">
              <a:buFont typeface="Arial" panose="020B0604020202020204" pitchFamily="34" charset="0"/>
              <a:buChar char="•"/>
            </a:pPr>
            <a:endParaRPr lang="en-US" dirty="0">
              <a:solidFill>
                <a:schemeClr val="accent6">
                  <a:lumMod val="60000"/>
                  <a:lumOff val="40000"/>
                </a:schemeClr>
              </a:solidFill>
            </a:endParaRPr>
          </a:p>
        </p:txBody>
      </p:sp>
      <p:pic>
        <p:nvPicPr>
          <p:cNvPr id="7" name="Content Placeholder 6"/>
          <p:cNvPicPr>
            <a:picLocks noGrp="1" noChangeAspect="1"/>
          </p:cNvPicPr>
          <p:nvPr>
            <p:ph idx="1"/>
          </p:nvPr>
        </p:nvPicPr>
        <p:blipFill>
          <a:blip r:embed="rId2"/>
          <a:stretch>
            <a:fillRect/>
          </a:stretch>
        </p:blipFill>
        <p:spPr>
          <a:xfrm>
            <a:off x="4905955" y="1557793"/>
            <a:ext cx="7152943" cy="3173233"/>
          </a:xfrm>
          <a:prstGeom prst="rect">
            <a:avLst/>
          </a:prstGeom>
          <a:ln w="38100" cap="sq">
            <a:solidFill>
              <a:schemeClr val="accent6">
                <a:lumMod val="60000"/>
                <a:lumOff val="40000"/>
              </a:schemeClr>
            </a:solidFill>
            <a:prstDash val="solid"/>
            <a:miter lim="800000"/>
          </a:ln>
          <a:effectLst>
            <a:outerShdw blurRad="50800" dist="38100" dir="2700000" algn="tl" rotWithShape="0">
              <a:srgbClr val="000000">
                <a:alpha val="43000"/>
              </a:srgbClr>
            </a:outerShdw>
          </a:effectLst>
        </p:spPr>
      </p:pic>
      <p:cxnSp>
        <p:nvCxnSpPr>
          <p:cNvPr id="8" name="Straight Arrow Connector 7"/>
          <p:cNvCxnSpPr/>
          <p:nvPr/>
        </p:nvCxnSpPr>
        <p:spPr>
          <a:xfrm flipH="1" flipV="1">
            <a:off x="5637473" y="1950223"/>
            <a:ext cx="1584960" cy="281940"/>
          </a:xfrm>
          <a:prstGeom prst="straightConnector1">
            <a:avLst/>
          </a:prstGeom>
          <a:ln>
            <a:solidFill>
              <a:srgbClr val="FF0000">
                <a:alpha val="6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220570" y="3468094"/>
            <a:ext cx="807720" cy="0"/>
          </a:xfrm>
          <a:prstGeom prst="straightConnector1">
            <a:avLst/>
          </a:prstGeom>
          <a:ln>
            <a:solidFill>
              <a:srgbClr val="FF0000">
                <a:alpha val="6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5535763" y="3707958"/>
            <a:ext cx="807720" cy="0"/>
          </a:xfrm>
          <a:prstGeom prst="straightConnector1">
            <a:avLst/>
          </a:prstGeom>
          <a:ln>
            <a:solidFill>
              <a:srgbClr val="FF0000">
                <a:alpha val="6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5816710" y="3597966"/>
            <a:ext cx="807720" cy="0"/>
          </a:xfrm>
          <a:prstGeom prst="straightConnector1">
            <a:avLst/>
          </a:prstGeom>
          <a:ln>
            <a:solidFill>
              <a:srgbClr val="FF0000">
                <a:alpha val="6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6716863" y="3843130"/>
            <a:ext cx="807720" cy="0"/>
          </a:xfrm>
          <a:prstGeom prst="straightConnector1">
            <a:avLst/>
          </a:prstGeom>
          <a:ln>
            <a:solidFill>
              <a:srgbClr val="FF0000">
                <a:alpha val="6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6167559" y="3979627"/>
            <a:ext cx="807720" cy="0"/>
          </a:xfrm>
          <a:prstGeom prst="straightConnector1">
            <a:avLst/>
          </a:prstGeom>
          <a:ln>
            <a:solidFill>
              <a:srgbClr val="FF0000">
                <a:alpha val="60000"/>
              </a:srgbClr>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26403" y="6128468"/>
            <a:ext cx="11513089" cy="646331"/>
          </a:xfrm>
          <a:prstGeom prst="rect">
            <a:avLst/>
          </a:prstGeom>
          <a:noFill/>
        </p:spPr>
        <p:txBody>
          <a:bodyPr wrap="square" rtlCol="0">
            <a:spAutoFit/>
          </a:bodyPr>
          <a:lstStyle/>
          <a:p>
            <a:r>
              <a:rPr lang="en-US" dirty="0"/>
              <a:t>(Remember Hokiemart allows for a set amount of characters, so if all items  do not show in </a:t>
            </a:r>
            <a:r>
              <a:rPr lang="en-US" dirty="0" smtClean="0"/>
              <a:t>description </a:t>
            </a:r>
            <a:r>
              <a:rPr lang="en-US" dirty="0"/>
              <a:t>you can always look at your ATG order confirmation to see exactly what is ordered.) </a:t>
            </a:r>
            <a:r>
              <a:rPr lang="en-US" dirty="0" smtClean="0"/>
              <a:t> </a:t>
            </a:r>
            <a:endParaRPr lang="en-US" dirty="0"/>
          </a:p>
        </p:txBody>
      </p:sp>
    </p:spTree>
    <p:extLst>
      <p:ext uri="{BB962C8B-B14F-4D97-AF65-F5344CB8AC3E}">
        <p14:creationId xmlns:p14="http://schemas.microsoft.com/office/powerpoint/2010/main" val="2684898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5002" y="1695615"/>
            <a:ext cx="5112289" cy="467139"/>
          </a:xfrm>
        </p:spPr>
        <p:txBody>
          <a:bodyPr>
            <a:normAutofit/>
          </a:bodyPr>
          <a:lstStyle/>
          <a:p>
            <a:r>
              <a:rPr lang="en-US" dirty="0" smtClean="0"/>
              <a:t>Hokiemart Funding</a:t>
            </a:r>
            <a:endParaRPr lang="en-US" dirty="0"/>
          </a:p>
        </p:txBody>
      </p:sp>
      <p:sp>
        <p:nvSpPr>
          <p:cNvPr id="4" name="Text Placeholder 3"/>
          <p:cNvSpPr>
            <a:spLocks noGrp="1"/>
          </p:cNvSpPr>
          <p:nvPr>
            <p:ph type="body" sz="half" idx="2"/>
          </p:nvPr>
        </p:nvSpPr>
        <p:spPr>
          <a:xfrm>
            <a:off x="1188720" y="4540196"/>
            <a:ext cx="10917142" cy="1192695"/>
          </a:xfrm>
        </p:spPr>
        <p:txBody>
          <a:bodyPr>
            <a:normAutofit/>
          </a:bodyPr>
          <a:lstStyle/>
          <a:p>
            <a:pPr marL="285750" indent="-285750">
              <a:buFont typeface="Arial" panose="020B0604020202020204" pitchFamily="34" charset="0"/>
              <a:buChar char="•"/>
            </a:pPr>
            <a:r>
              <a:rPr lang="en-US" sz="2000" dirty="0">
                <a:solidFill>
                  <a:schemeClr val="tx1"/>
                </a:solidFill>
              </a:rPr>
              <a:t>Input proper </a:t>
            </a:r>
            <a:r>
              <a:rPr lang="en-US" sz="2000" dirty="0" smtClean="0">
                <a:solidFill>
                  <a:schemeClr val="tx1"/>
                </a:solidFill>
              </a:rPr>
              <a:t>funding </a:t>
            </a:r>
            <a:r>
              <a:rPr lang="en-US" sz="2000" dirty="0">
                <a:solidFill>
                  <a:schemeClr val="tx1"/>
                </a:solidFill>
              </a:rPr>
              <a:t>and account code information following normal hokiemart procedures.  You may split the funding if necessary as you would on any other hokiemart order. </a:t>
            </a:r>
            <a:endParaRPr lang="en-US" sz="2000" dirty="0" smtClean="0">
              <a:solidFill>
                <a:schemeClr val="tx1"/>
              </a:solidFill>
            </a:endParaRPr>
          </a:p>
        </p:txBody>
      </p:sp>
      <p:pic>
        <p:nvPicPr>
          <p:cNvPr id="5" name="Picture 4"/>
          <p:cNvPicPr>
            <a:picLocks noChangeAspect="1"/>
          </p:cNvPicPr>
          <p:nvPr/>
        </p:nvPicPr>
        <p:blipFill>
          <a:blip r:embed="rId2"/>
          <a:stretch>
            <a:fillRect/>
          </a:stretch>
        </p:blipFill>
        <p:spPr>
          <a:xfrm>
            <a:off x="350257" y="344898"/>
            <a:ext cx="2247619" cy="752381"/>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2912577" y="450948"/>
            <a:ext cx="5173900" cy="369332"/>
          </a:xfrm>
          <a:prstGeom prst="rect">
            <a:avLst/>
          </a:prstGeom>
          <a:noFill/>
        </p:spPr>
        <p:txBody>
          <a:bodyPr wrap="square" rtlCol="0">
            <a:spAutoFit/>
          </a:bodyPr>
          <a:lstStyle/>
          <a:p>
            <a:r>
              <a:rPr lang="en-US" dirty="0" smtClean="0"/>
              <a:t>In the Hokiemart cart proceed to check out</a:t>
            </a:r>
            <a:endParaRPr lang="en-US" dirty="0"/>
          </a:p>
        </p:txBody>
      </p:sp>
      <p:pic>
        <p:nvPicPr>
          <p:cNvPr id="7" name="Picture 6"/>
          <p:cNvPicPr>
            <a:picLocks noChangeAspect="1"/>
          </p:cNvPicPr>
          <p:nvPr/>
        </p:nvPicPr>
        <p:blipFill>
          <a:blip r:embed="rId3"/>
          <a:stretch>
            <a:fillRect/>
          </a:stretch>
        </p:blipFill>
        <p:spPr>
          <a:xfrm>
            <a:off x="502234" y="2588125"/>
            <a:ext cx="11233892" cy="1824929"/>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
        <p:nvSpPr>
          <p:cNvPr id="8" name="TextBox 7"/>
          <p:cNvSpPr txBox="1"/>
          <p:nvPr/>
        </p:nvSpPr>
        <p:spPr>
          <a:xfrm>
            <a:off x="1535002" y="5598423"/>
            <a:ext cx="10440063" cy="523220"/>
          </a:xfrm>
          <a:prstGeom prst="rect">
            <a:avLst/>
          </a:prstGeom>
          <a:noFill/>
        </p:spPr>
        <p:txBody>
          <a:bodyPr wrap="square" rtlCol="0">
            <a:spAutoFit/>
          </a:bodyPr>
          <a:lstStyle/>
          <a:p>
            <a:r>
              <a:rPr lang="en-US" sz="1400" dirty="0" smtClean="0">
                <a:solidFill>
                  <a:schemeClr val="accent6"/>
                </a:solidFill>
              </a:rPr>
              <a:t>***(</a:t>
            </a:r>
            <a:r>
              <a:rPr lang="en-US" sz="1400" dirty="0">
                <a:solidFill>
                  <a:schemeClr val="accent6"/>
                </a:solidFill>
              </a:rPr>
              <a:t>Note: if you are funding your entire event with Foundation Funds you do not use America to Go in Hokiemart but instead follow VT Foundation ordering rules and policies)</a:t>
            </a:r>
          </a:p>
        </p:txBody>
      </p:sp>
    </p:spTree>
    <p:extLst>
      <p:ext uri="{BB962C8B-B14F-4D97-AF65-F5344CB8AC3E}">
        <p14:creationId xmlns:p14="http://schemas.microsoft.com/office/powerpoint/2010/main" val="2302586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016" y="72492"/>
            <a:ext cx="9572972" cy="920363"/>
          </a:xfrm>
        </p:spPr>
        <p:txBody>
          <a:bodyPr/>
          <a:lstStyle/>
          <a:p>
            <a:r>
              <a:rPr lang="en-US" dirty="0" smtClean="0"/>
              <a:t>Internal Notes &amp; Attachments In the Hokiemart CART</a:t>
            </a:r>
            <a:endParaRPr lang="en-US" dirty="0"/>
          </a:p>
        </p:txBody>
      </p:sp>
      <p:sp>
        <p:nvSpPr>
          <p:cNvPr id="4" name="Text Placeholder 3"/>
          <p:cNvSpPr>
            <a:spLocks noGrp="1"/>
          </p:cNvSpPr>
          <p:nvPr>
            <p:ph type="body" sz="half" idx="2"/>
          </p:nvPr>
        </p:nvSpPr>
        <p:spPr>
          <a:xfrm>
            <a:off x="716016" y="4973797"/>
            <a:ext cx="8928916" cy="1037559"/>
          </a:xfrm>
        </p:spPr>
        <p:txBody>
          <a:bodyPr>
            <a:normAutofit/>
          </a:bodyPr>
          <a:lstStyle/>
          <a:p>
            <a:pPr marL="285750" indent="-285750">
              <a:buFont typeface="Arial" panose="020B0604020202020204" pitchFamily="34" charset="0"/>
              <a:buChar char="•"/>
            </a:pPr>
            <a:r>
              <a:rPr lang="en-US" dirty="0">
                <a:solidFill>
                  <a:schemeClr val="tx1"/>
                </a:solidFill>
              </a:rPr>
              <a:t>In the internal notes you may put a foundation fund that any charges over the per diem or for alcohol may be billed to by the controllers office. </a:t>
            </a:r>
          </a:p>
        </p:txBody>
      </p:sp>
      <p:sp>
        <p:nvSpPr>
          <p:cNvPr id="5" name="TextBox 4"/>
          <p:cNvSpPr txBox="1"/>
          <p:nvPr/>
        </p:nvSpPr>
        <p:spPr>
          <a:xfrm>
            <a:off x="716016" y="1431256"/>
            <a:ext cx="9199659"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Internal notes and attachments are for any </a:t>
            </a:r>
            <a:r>
              <a:rPr lang="en-US" sz="1600" dirty="0"/>
              <a:t>information that you would like </a:t>
            </a:r>
            <a:r>
              <a:rPr lang="en-US" sz="1600" dirty="0" smtClean="0"/>
              <a:t>to make a permanent part of the requisition.  You can  also include anything that the controllers </a:t>
            </a:r>
            <a:r>
              <a:rPr lang="en-US" sz="1600" dirty="0"/>
              <a:t>office </a:t>
            </a:r>
            <a:r>
              <a:rPr lang="en-US" sz="1600" dirty="0" smtClean="0"/>
              <a:t>can </a:t>
            </a:r>
            <a:r>
              <a:rPr lang="en-US" sz="1600" dirty="0"/>
              <a:t>use when evaluating your </a:t>
            </a:r>
            <a:r>
              <a:rPr lang="en-US" sz="1600" dirty="0" smtClean="0"/>
              <a:t>America To Go order</a:t>
            </a:r>
            <a:r>
              <a:rPr lang="en-US" sz="1600" dirty="0"/>
              <a:t>.</a:t>
            </a:r>
          </a:p>
        </p:txBody>
      </p:sp>
      <p:pic>
        <p:nvPicPr>
          <p:cNvPr id="6" name="Picture 5"/>
          <p:cNvPicPr>
            <a:picLocks noChangeAspect="1"/>
          </p:cNvPicPr>
          <p:nvPr/>
        </p:nvPicPr>
        <p:blipFill>
          <a:blip r:embed="rId2"/>
          <a:stretch>
            <a:fillRect/>
          </a:stretch>
        </p:blipFill>
        <p:spPr>
          <a:xfrm>
            <a:off x="2083241" y="2700654"/>
            <a:ext cx="5559373" cy="1967862"/>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21495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a:stretch>
            <a:fillRect/>
          </a:stretch>
        </p:blipFill>
        <p:spPr>
          <a:xfrm>
            <a:off x="6738730" y="1618600"/>
            <a:ext cx="4527251" cy="2561796"/>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
        <p:nvSpPr>
          <p:cNvPr id="2" name="Title 1"/>
          <p:cNvSpPr>
            <a:spLocks noGrp="1"/>
          </p:cNvSpPr>
          <p:nvPr>
            <p:ph type="title"/>
          </p:nvPr>
        </p:nvSpPr>
        <p:spPr>
          <a:xfrm>
            <a:off x="469526" y="326003"/>
            <a:ext cx="11250697" cy="475090"/>
          </a:xfrm>
        </p:spPr>
        <p:txBody>
          <a:bodyPr/>
          <a:lstStyle/>
          <a:p>
            <a:r>
              <a:rPr lang="en-US" dirty="0" smtClean="0"/>
              <a:t>Obtaining Pre-Approval for the event from Accounts Payable</a:t>
            </a:r>
            <a:endParaRPr lang="en-US" dirty="0"/>
          </a:p>
        </p:txBody>
      </p:sp>
      <p:sp>
        <p:nvSpPr>
          <p:cNvPr id="4" name="Text Placeholder 3"/>
          <p:cNvSpPr>
            <a:spLocks noGrp="1"/>
          </p:cNvSpPr>
          <p:nvPr>
            <p:ph type="body" sz="half" idx="2"/>
          </p:nvPr>
        </p:nvSpPr>
        <p:spPr>
          <a:xfrm>
            <a:off x="214685" y="1025718"/>
            <a:ext cx="10463917" cy="699715"/>
          </a:xfrm>
        </p:spPr>
        <p:txBody>
          <a:bodyPr/>
          <a:lstStyle/>
          <a:p>
            <a:r>
              <a:rPr lang="en-US" dirty="0">
                <a:solidFill>
                  <a:schemeClr val="tx1"/>
                </a:solidFill>
              </a:rPr>
              <a:t>Approval for the event to be paid for on State Funds can be obtained by putting a </a:t>
            </a:r>
            <a:r>
              <a:rPr lang="en-US" dirty="0" smtClean="0">
                <a:solidFill>
                  <a:schemeClr val="tx1"/>
                </a:solidFill>
              </a:rPr>
              <a:t>comment </a:t>
            </a:r>
            <a:r>
              <a:rPr lang="en-US" dirty="0">
                <a:solidFill>
                  <a:schemeClr val="tx1"/>
                </a:solidFill>
              </a:rPr>
              <a:t>in the Hokiemart </a:t>
            </a:r>
            <a:r>
              <a:rPr lang="en-US" dirty="0" smtClean="0">
                <a:solidFill>
                  <a:schemeClr val="tx1"/>
                </a:solidFill>
              </a:rPr>
              <a:t>PR prior to completing the order</a:t>
            </a:r>
            <a:endParaRPr lang="en-US" dirty="0">
              <a:solidFill>
                <a:schemeClr val="tx1"/>
              </a:solidFill>
            </a:endParaRPr>
          </a:p>
        </p:txBody>
      </p:sp>
      <p:sp>
        <p:nvSpPr>
          <p:cNvPr id="7" name="TextBox 6"/>
          <p:cNvSpPr txBox="1"/>
          <p:nvPr/>
        </p:nvSpPr>
        <p:spPr>
          <a:xfrm>
            <a:off x="143122" y="2474846"/>
            <a:ext cx="6416704" cy="369332"/>
          </a:xfrm>
          <a:prstGeom prst="rect">
            <a:avLst/>
          </a:prstGeom>
          <a:noFill/>
        </p:spPr>
        <p:txBody>
          <a:bodyPr wrap="square" rtlCol="0">
            <a:spAutoFit/>
          </a:bodyPr>
          <a:lstStyle/>
          <a:p>
            <a:pPr marL="285750" indent="-285750">
              <a:buFont typeface="Arial" panose="020B0604020202020204" pitchFamily="34" charset="0"/>
              <a:buChar char="•"/>
            </a:pPr>
            <a:r>
              <a:rPr lang="en-US" dirty="0"/>
              <a:t>Do this by clicking on the  Comments tab in the cart </a:t>
            </a:r>
          </a:p>
        </p:txBody>
      </p:sp>
      <p:pic>
        <p:nvPicPr>
          <p:cNvPr id="11" name="Picture 10"/>
          <p:cNvPicPr>
            <a:picLocks noChangeAspect="1"/>
          </p:cNvPicPr>
          <p:nvPr/>
        </p:nvPicPr>
        <p:blipFill>
          <a:blip r:embed="rId3"/>
          <a:stretch>
            <a:fillRect/>
          </a:stretch>
        </p:blipFill>
        <p:spPr>
          <a:xfrm>
            <a:off x="333953" y="3711753"/>
            <a:ext cx="3788350" cy="2720340"/>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cxnSp>
        <p:nvCxnSpPr>
          <p:cNvPr id="12" name="Straight Arrow Connector 11"/>
          <p:cNvCxnSpPr/>
          <p:nvPr/>
        </p:nvCxnSpPr>
        <p:spPr>
          <a:xfrm>
            <a:off x="333953" y="3800721"/>
            <a:ext cx="251460" cy="594360"/>
          </a:xfrm>
          <a:prstGeom prst="straightConnector1">
            <a:avLst/>
          </a:prstGeom>
          <a:ln>
            <a:solidFill>
              <a:srgbClr val="FF0000">
                <a:alpha val="6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102398" y="4180396"/>
            <a:ext cx="251460" cy="594360"/>
          </a:xfrm>
          <a:prstGeom prst="straightConnector1">
            <a:avLst/>
          </a:prstGeom>
          <a:ln>
            <a:solidFill>
              <a:srgbClr val="FF0000">
                <a:alpha val="6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7519602" y="2055413"/>
            <a:ext cx="251460" cy="594360"/>
          </a:xfrm>
          <a:prstGeom prst="straightConnector1">
            <a:avLst/>
          </a:prstGeom>
          <a:ln>
            <a:solidFill>
              <a:srgbClr val="FF0000">
                <a:alpha val="60000"/>
              </a:srgbClr>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579951" y="4929809"/>
            <a:ext cx="4317559" cy="646331"/>
          </a:xfrm>
          <a:prstGeom prst="rect">
            <a:avLst/>
          </a:prstGeom>
          <a:noFill/>
        </p:spPr>
        <p:txBody>
          <a:bodyPr wrap="square" rtlCol="0">
            <a:spAutoFit/>
          </a:bodyPr>
          <a:lstStyle/>
          <a:p>
            <a:pPr marL="285750" indent="-285750">
              <a:buFont typeface="Arial" panose="020B0604020202020204" pitchFamily="34" charset="0"/>
              <a:buChar char="•"/>
            </a:pPr>
            <a:r>
              <a:rPr lang="en-US" dirty="0"/>
              <a:t>Click on Add Comment </a:t>
            </a:r>
            <a:endParaRPr lang="en-US" dirty="0" smtClean="0"/>
          </a:p>
          <a:p>
            <a:pPr marL="285750" indent="-285750">
              <a:buFont typeface="Arial" panose="020B0604020202020204" pitchFamily="34" charset="0"/>
              <a:buChar char="•"/>
            </a:pPr>
            <a:r>
              <a:rPr lang="en-US" dirty="0"/>
              <a:t>Click on Add an email </a:t>
            </a:r>
            <a:r>
              <a:rPr lang="en-US" dirty="0" smtClean="0"/>
              <a:t>recipient</a:t>
            </a:r>
            <a:endParaRPr lang="en-US" dirty="0"/>
          </a:p>
        </p:txBody>
      </p:sp>
    </p:spTree>
    <p:extLst>
      <p:ext uri="{BB962C8B-B14F-4D97-AF65-F5344CB8AC3E}">
        <p14:creationId xmlns:p14="http://schemas.microsoft.com/office/powerpoint/2010/main" val="2313847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955" y="279168"/>
            <a:ext cx="11060263" cy="524787"/>
          </a:xfrm>
        </p:spPr>
        <p:txBody>
          <a:bodyPr>
            <a:normAutofit/>
          </a:bodyPr>
          <a:lstStyle/>
          <a:p>
            <a:r>
              <a:rPr lang="en-US" sz="2800" cap="none" dirty="0" smtClean="0"/>
              <a:t>When the search box opens enter the following:</a:t>
            </a:r>
            <a:endParaRPr lang="en-US" sz="2800" cap="none" dirty="0"/>
          </a:p>
        </p:txBody>
      </p:sp>
      <p:sp>
        <p:nvSpPr>
          <p:cNvPr id="4" name="Text Placeholder 3"/>
          <p:cNvSpPr>
            <a:spLocks noGrp="1"/>
          </p:cNvSpPr>
          <p:nvPr>
            <p:ph type="body" sz="half" idx="2"/>
          </p:nvPr>
        </p:nvSpPr>
        <p:spPr>
          <a:xfrm>
            <a:off x="230588" y="5047843"/>
            <a:ext cx="8619614" cy="782064"/>
          </a:xfrm>
        </p:spPr>
        <p:txBody>
          <a:bodyPr>
            <a:normAutofit/>
          </a:bodyPr>
          <a:lstStyle/>
          <a:p>
            <a:pPr marL="285750" indent="-285750">
              <a:buFont typeface="Arial" panose="020B0604020202020204" pitchFamily="34" charset="0"/>
              <a:buChar char="•"/>
            </a:pPr>
            <a:r>
              <a:rPr lang="en-US" sz="1800" dirty="0">
                <a:solidFill>
                  <a:schemeClr val="tx1"/>
                </a:solidFill>
              </a:rPr>
              <a:t>A user will </a:t>
            </a:r>
            <a:r>
              <a:rPr lang="en-US" sz="1800" dirty="0" smtClean="0">
                <a:solidFill>
                  <a:schemeClr val="tx1"/>
                </a:solidFill>
              </a:rPr>
              <a:t>display</a:t>
            </a:r>
          </a:p>
          <a:p>
            <a:pPr marL="285750" indent="-285750">
              <a:buFont typeface="Arial" panose="020B0604020202020204" pitchFamily="34" charset="0"/>
              <a:buChar char="•"/>
            </a:pPr>
            <a:r>
              <a:rPr lang="en-US" sz="1800" dirty="0" smtClean="0">
                <a:solidFill>
                  <a:schemeClr val="tx1"/>
                </a:solidFill>
              </a:rPr>
              <a:t> </a:t>
            </a:r>
            <a:r>
              <a:rPr lang="en-US" sz="1800" dirty="0">
                <a:solidFill>
                  <a:schemeClr val="tx1"/>
                </a:solidFill>
              </a:rPr>
              <a:t>Choose </a:t>
            </a:r>
            <a:r>
              <a:rPr lang="en-US" sz="1800" dirty="0" smtClean="0">
                <a:solidFill>
                  <a:schemeClr val="tx1"/>
                </a:solidFill>
              </a:rPr>
              <a:t>[select] </a:t>
            </a:r>
            <a:r>
              <a:rPr lang="en-US" sz="1800" dirty="0">
                <a:solidFill>
                  <a:schemeClr val="tx1"/>
                </a:solidFill>
              </a:rPr>
              <a:t>under </a:t>
            </a:r>
            <a:r>
              <a:rPr lang="en-US" sz="1800" dirty="0" smtClean="0">
                <a:solidFill>
                  <a:schemeClr val="tx1"/>
                </a:solidFill>
              </a:rPr>
              <a:t>Action</a:t>
            </a:r>
            <a:r>
              <a:rPr lang="en-US" sz="1800" dirty="0">
                <a:solidFill>
                  <a:schemeClr val="tx1"/>
                </a:solidFill>
              </a:rPr>
              <a:t>. </a:t>
            </a:r>
          </a:p>
        </p:txBody>
      </p:sp>
      <p:pic>
        <p:nvPicPr>
          <p:cNvPr id="5" name="Content Placeholder 4"/>
          <p:cNvPicPr>
            <a:picLocks noGrp="1" noChangeAspect="1"/>
          </p:cNvPicPr>
          <p:nvPr>
            <p:ph idx="1"/>
          </p:nvPr>
        </p:nvPicPr>
        <p:blipFill>
          <a:blip r:embed="rId2"/>
          <a:stretch>
            <a:fillRect/>
          </a:stretch>
        </p:blipFill>
        <p:spPr>
          <a:xfrm>
            <a:off x="1518699" y="1177145"/>
            <a:ext cx="4259687" cy="3235116"/>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3"/>
          <a:stretch>
            <a:fillRect/>
          </a:stretch>
        </p:blipFill>
        <p:spPr>
          <a:xfrm>
            <a:off x="4189936" y="5047843"/>
            <a:ext cx="7204282" cy="829405"/>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
        <p:nvSpPr>
          <p:cNvPr id="8" name="Rectangle 7"/>
          <p:cNvSpPr/>
          <p:nvPr/>
        </p:nvSpPr>
        <p:spPr>
          <a:xfrm>
            <a:off x="7036905" y="2132983"/>
            <a:ext cx="2902626" cy="1477328"/>
          </a:xfrm>
          <a:prstGeom prst="rect">
            <a:avLst/>
          </a:prstGeom>
        </p:spPr>
        <p:txBody>
          <a:bodyPr wrap="square">
            <a:spAutoFit/>
          </a:bodyPr>
          <a:lstStyle/>
          <a:p>
            <a:pPr marL="285750" indent="-285750">
              <a:buFont typeface="Arial" panose="020B0604020202020204" pitchFamily="34" charset="0"/>
              <a:buChar char="•"/>
            </a:pPr>
            <a:r>
              <a:rPr lang="en-US" dirty="0"/>
              <a:t>Last Name: </a:t>
            </a:r>
            <a:r>
              <a:rPr lang="en-US" dirty="0" smtClean="0">
                <a:solidFill>
                  <a:schemeClr val="accent6"/>
                </a:solidFill>
              </a:rPr>
              <a:t>Approval</a:t>
            </a:r>
          </a:p>
          <a:p>
            <a:r>
              <a:rPr lang="en-US" dirty="0" smtClean="0"/>
              <a:t>  </a:t>
            </a:r>
          </a:p>
          <a:p>
            <a:pPr marL="285750" indent="-285750">
              <a:buFont typeface="Arial" panose="020B0604020202020204" pitchFamily="34" charset="0"/>
              <a:buChar char="•"/>
            </a:pPr>
            <a:r>
              <a:rPr lang="en-US" dirty="0" smtClean="0"/>
              <a:t>First </a:t>
            </a:r>
            <a:r>
              <a:rPr lang="en-US" dirty="0"/>
              <a:t>Name: </a:t>
            </a:r>
            <a:r>
              <a:rPr lang="en-US" dirty="0">
                <a:solidFill>
                  <a:schemeClr val="accent6"/>
                </a:solidFill>
              </a:rPr>
              <a:t>Catering</a:t>
            </a:r>
            <a:r>
              <a:rPr lang="en-US" dirty="0"/>
              <a:t> </a:t>
            </a:r>
            <a:endParaRPr lang="en-US" dirty="0" smtClean="0"/>
          </a:p>
          <a:p>
            <a:endParaRPr lang="en-US" dirty="0"/>
          </a:p>
          <a:p>
            <a:pPr marL="285750" indent="-285750">
              <a:buFont typeface="Arial" panose="020B0604020202020204" pitchFamily="34" charset="0"/>
              <a:buChar char="•"/>
            </a:pPr>
            <a:r>
              <a:rPr lang="en-US" dirty="0" smtClean="0"/>
              <a:t>Click Search</a:t>
            </a:r>
            <a:endParaRPr lang="en-US" dirty="0"/>
          </a:p>
        </p:txBody>
      </p:sp>
    </p:spTree>
    <p:extLst>
      <p:ext uri="{BB962C8B-B14F-4D97-AF65-F5344CB8AC3E}">
        <p14:creationId xmlns:p14="http://schemas.microsoft.com/office/powerpoint/2010/main" val="3307239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90833" y="699715"/>
            <a:ext cx="5430740" cy="2822713"/>
          </a:xfrm>
        </p:spPr>
        <p:txBody>
          <a:bodyPr>
            <a:noAutofit/>
          </a:bodyPr>
          <a:lstStyle/>
          <a:p>
            <a:pPr marL="285750" indent="-285750">
              <a:buFont typeface="Arial" panose="020B0604020202020204" pitchFamily="34" charset="0"/>
              <a:buChar char="•"/>
            </a:pPr>
            <a:r>
              <a:rPr lang="en-US" sz="1800" dirty="0">
                <a:solidFill>
                  <a:schemeClr val="tx1"/>
                </a:solidFill>
              </a:rPr>
              <a:t>In the comment include what group will be attending the event, </a:t>
            </a:r>
            <a:r>
              <a:rPr lang="en-US" sz="1800" dirty="0" smtClean="0">
                <a:solidFill>
                  <a:schemeClr val="tx1"/>
                </a:solidFill>
              </a:rPr>
              <a:t>(individual </a:t>
            </a:r>
            <a:r>
              <a:rPr lang="en-US" sz="1800" dirty="0">
                <a:solidFill>
                  <a:schemeClr val="tx1"/>
                </a:solidFill>
              </a:rPr>
              <a:t>names are not required at this time</a:t>
            </a:r>
            <a:r>
              <a:rPr lang="en-US" sz="1800" dirty="0" smtClean="0">
                <a:solidFill>
                  <a:schemeClr val="tx1"/>
                </a:solidFill>
              </a:rPr>
              <a:t>.)</a:t>
            </a:r>
          </a:p>
          <a:p>
            <a:pPr marL="285750" indent="-285750">
              <a:buFont typeface="Arial" panose="020B0604020202020204" pitchFamily="34" charset="0"/>
              <a:buChar char="•"/>
            </a:pPr>
            <a:endParaRPr lang="en-US" sz="1800" dirty="0" smtClean="0">
              <a:solidFill>
                <a:schemeClr val="tx1"/>
              </a:solidFill>
            </a:endParaRPr>
          </a:p>
          <a:p>
            <a:pPr marL="285750" indent="-285750">
              <a:buFont typeface="Arial" panose="020B0604020202020204" pitchFamily="34" charset="0"/>
              <a:buChar char="•"/>
            </a:pPr>
            <a:endParaRPr lang="en-US" sz="1800" dirty="0" smtClean="0">
              <a:solidFill>
                <a:schemeClr val="tx1"/>
              </a:solidFill>
            </a:endParaRPr>
          </a:p>
          <a:p>
            <a:pPr marL="285750" indent="-285750">
              <a:buFont typeface="Arial" panose="020B0604020202020204" pitchFamily="34" charset="0"/>
              <a:buChar char="•"/>
            </a:pPr>
            <a:r>
              <a:rPr lang="en-US" sz="1800" dirty="0" smtClean="0">
                <a:solidFill>
                  <a:schemeClr val="tx1"/>
                </a:solidFill>
              </a:rPr>
              <a:t>Include any </a:t>
            </a:r>
            <a:r>
              <a:rPr lang="en-US" sz="1800" dirty="0">
                <a:solidFill>
                  <a:schemeClr val="tx1"/>
                </a:solidFill>
              </a:rPr>
              <a:t>information about the event that the controllers office may need </a:t>
            </a:r>
            <a:r>
              <a:rPr lang="en-US" sz="1800" dirty="0" smtClean="0">
                <a:solidFill>
                  <a:schemeClr val="tx1"/>
                </a:solidFill>
              </a:rPr>
              <a:t>to see in order to give the ok to </a:t>
            </a:r>
            <a:r>
              <a:rPr lang="en-US" sz="1800" dirty="0">
                <a:solidFill>
                  <a:schemeClr val="tx1"/>
                </a:solidFill>
              </a:rPr>
              <a:t>proceed with the event. </a:t>
            </a:r>
            <a:endParaRPr lang="en-US" sz="1800" dirty="0" smtClean="0">
              <a:solidFill>
                <a:schemeClr val="tx1"/>
              </a:solidFill>
            </a:endParaRPr>
          </a:p>
        </p:txBody>
      </p:sp>
      <p:pic>
        <p:nvPicPr>
          <p:cNvPr id="5" name="Content Placeholder 4"/>
          <p:cNvPicPr>
            <a:picLocks noGrp="1" noChangeAspect="1"/>
          </p:cNvPicPr>
          <p:nvPr>
            <p:ph idx="1"/>
          </p:nvPr>
        </p:nvPicPr>
        <p:blipFill>
          <a:blip r:embed="rId2"/>
          <a:stretch>
            <a:fillRect/>
          </a:stretch>
        </p:blipFill>
        <p:spPr>
          <a:xfrm>
            <a:off x="6516425" y="275309"/>
            <a:ext cx="3780516" cy="3938564"/>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
        <p:nvSpPr>
          <p:cNvPr id="7" name="TextBox 6"/>
          <p:cNvSpPr txBox="1"/>
          <p:nvPr/>
        </p:nvSpPr>
        <p:spPr>
          <a:xfrm>
            <a:off x="111318" y="4532562"/>
            <a:ext cx="11426025" cy="1200329"/>
          </a:xfrm>
          <a:prstGeom prst="rect">
            <a:avLst/>
          </a:prstGeom>
          <a:noFill/>
        </p:spPr>
        <p:txBody>
          <a:bodyPr wrap="square" rtlCol="0">
            <a:spAutoFit/>
          </a:bodyPr>
          <a:lstStyle/>
          <a:p>
            <a:pPr marL="285750" indent="-285750">
              <a:buFont typeface="Arial" panose="020B0604020202020204" pitchFamily="34" charset="0"/>
              <a:buChar char="•"/>
            </a:pPr>
            <a:r>
              <a:rPr lang="en-US" dirty="0"/>
              <a:t>AP should  reply </a:t>
            </a:r>
            <a:r>
              <a:rPr lang="en-US" dirty="0" smtClean="0"/>
              <a:t>via </a:t>
            </a:r>
            <a:r>
              <a:rPr lang="en-US" dirty="0"/>
              <a:t>a Hokiemart comment within 48 Business hours.  If the event is not approved for payment on state funds the user will cancel the order with ATG and in Hokiemart.  If the user still wants to have the event use foundation funds, rules and procedures to purchase outside of the hokiemart system. </a:t>
            </a:r>
          </a:p>
        </p:txBody>
      </p:sp>
      <p:sp>
        <p:nvSpPr>
          <p:cNvPr id="8" name="TextBox 7"/>
          <p:cNvSpPr txBox="1"/>
          <p:nvPr/>
        </p:nvSpPr>
        <p:spPr>
          <a:xfrm>
            <a:off x="111318" y="5740842"/>
            <a:ext cx="11338560" cy="646331"/>
          </a:xfrm>
          <a:prstGeom prst="rect">
            <a:avLst/>
          </a:prstGeom>
          <a:noFill/>
        </p:spPr>
        <p:txBody>
          <a:bodyPr wrap="square" rtlCol="0">
            <a:spAutoFit/>
          </a:bodyPr>
          <a:lstStyle/>
          <a:p>
            <a:pPr marL="285750" indent="-285750">
              <a:buFont typeface="Arial" panose="020B0604020202020204" pitchFamily="34" charset="0"/>
              <a:buChar char="•"/>
            </a:pPr>
            <a:r>
              <a:rPr lang="en-US" dirty="0"/>
              <a:t>In a case when the event happens prior to receiving AP approval </a:t>
            </a:r>
            <a:r>
              <a:rPr lang="en-US" dirty="0" smtClean="0"/>
              <a:t>the department </a:t>
            </a:r>
            <a:r>
              <a:rPr lang="en-US" dirty="0"/>
              <a:t>will proceed at their own risk assuming it will be approved for purchase on </a:t>
            </a:r>
            <a:r>
              <a:rPr lang="en-US" dirty="0" smtClean="0"/>
              <a:t>state </a:t>
            </a:r>
            <a:r>
              <a:rPr lang="en-US" dirty="0"/>
              <a:t>funds.  </a:t>
            </a:r>
          </a:p>
        </p:txBody>
      </p:sp>
    </p:spTree>
    <p:extLst>
      <p:ext uri="{BB962C8B-B14F-4D97-AF65-F5344CB8AC3E}">
        <p14:creationId xmlns:p14="http://schemas.microsoft.com/office/powerpoint/2010/main" val="2383262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19" y="235921"/>
            <a:ext cx="9955033" cy="824948"/>
          </a:xfrm>
        </p:spPr>
        <p:txBody>
          <a:bodyPr>
            <a:normAutofit/>
          </a:bodyPr>
          <a:lstStyle/>
          <a:p>
            <a:r>
              <a:rPr lang="en-US" dirty="0" smtClean="0"/>
              <a:t>Delivery Address of your America To Go Catering Order</a:t>
            </a:r>
            <a:endParaRPr lang="en-US" dirty="0"/>
          </a:p>
        </p:txBody>
      </p:sp>
      <p:sp>
        <p:nvSpPr>
          <p:cNvPr id="4" name="Text Placeholder 3"/>
          <p:cNvSpPr>
            <a:spLocks noGrp="1"/>
          </p:cNvSpPr>
          <p:nvPr>
            <p:ph type="body" sz="half" idx="2"/>
          </p:nvPr>
        </p:nvSpPr>
        <p:spPr>
          <a:xfrm>
            <a:off x="492980" y="5072932"/>
            <a:ext cx="9477955" cy="1661233"/>
          </a:xfrm>
        </p:spPr>
        <p:txBody>
          <a:bodyPr/>
          <a:lstStyle/>
          <a:p>
            <a:pPr algn="ctr"/>
            <a:r>
              <a:rPr lang="en-US" sz="1800" b="1" u="sng" dirty="0" smtClean="0">
                <a:solidFill>
                  <a:schemeClr val="tx1"/>
                </a:solidFill>
              </a:rPr>
              <a:t>***The caterer will receive their delivery address and instructions from the America To Go site under Instructions for Delivery. ***</a:t>
            </a:r>
          </a:p>
          <a:p>
            <a:endParaRPr lang="en-US" sz="1800" u="sng" dirty="0">
              <a:solidFill>
                <a:schemeClr val="tx1"/>
              </a:solidFill>
            </a:endParaRPr>
          </a:p>
          <a:p>
            <a:pPr algn="ctr"/>
            <a:r>
              <a:rPr lang="en-US" dirty="0" smtClean="0">
                <a:solidFill>
                  <a:schemeClr val="accent6"/>
                </a:solidFill>
              </a:rPr>
              <a:t>The default ship to address in the Hokiemart cart will not be seen by the caterer.</a:t>
            </a:r>
            <a:endParaRPr lang="en-US" dirty="0">
              <a:solidFill>
                <a:schemeClr val="accent6"/>
              </a:solidFill>
            </a:endParaRPr>
          </a:p>
        </p:txBody>
      </p:sp>
      <p:pic>
        <p:nvPicPr>
          <p:cNvPr id="5" name="Content Placeholder 4"/>
          <p:cNvPicPr>
            <a:picLocks noGrp="1" noChangeAspect="1"/>
          </p:cNvPicPr>
          <p:nvPr>
            <p:ph idx="1"/>
          </p:nvPr>
        </p:nvPicPr>
        <p:blipFill>
          <a:blip r:embed="rId2"/>
          <a:stretch>
            <a:fillRect/>
          </a:stretch>
        </p:blipFill>
        <p:spPr>
          <a:xfrm>
            <a:off x="6392773" y="2330811"/>
            <a:ext cx="3371429" cy="2190476"/>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3"/>
          <a:stretch>
            <a:fillRect/>
          </a:stretch>
        </p:blipFill>
        <p:spPr>
          <a:xfrm>
            <a:off x="946205" y="2288011"/>
            <a:ext cx="3536049" cy="2276077"/>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
        <p:nvSpPr>
          <p:cNvPr id="7" name="Multiply 6"/>
          <p:cNvSpPr/>
          <p:nvPr/>
        </p:nvSpPr>
        <p:spPr>
          <a:xfrm>
            <a:off x="7855885" y="1326798"/>
            <a:ext cx="445204" cy="420705"/>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 name="Down Arrow 7"/>
          <p:cNvSpPr/>
          <p:nvPr/>
        </p:nvSpPr>
        <p:spPr>
          <a:xfrm>
            <a:off x="2418541" y="1264825"/>
            <a:ext cx="295688" cy="430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9" name="TextBox 8"/>
          <p:cNvSpPr txBox="1"/>
          <p:nvPr/>
        </p:nvSpPr>
        <p:spPr>
          <a:xfrm>
            <a:off x="6667095" y="1820568"/>
            <a:ext cx="2822784" cy="369332"/>
          </a:xfrm>
          <a:prstGeom prst="rect">
            <a:avLst/>
          </a:prstGeom>
          <a:noFill/>
        </p:spPr>
        <p:txBody>
          <a:bodyPr wrap="square" rtlCol="0">
            <a:spAutoFit/>
          </a:bodyPr>
          <a:lstStyle/>
          <a:p>
            <a:r>
              <a:rPr lang="en-US" dirty="0" smtClean="0">
                <a:solidFill>
                  <a:schemeClr val="accent6"/>
                </a:solidFill>
              </a:rPr>
              <a:t>Hokiemart Cart Default</a:t>
            </a:r>
            <a:endParaRPr lang="en-US" dirty="0">
              <a:solidFill>
                <a:schemeClr val="accent6"/>
              </a:solidFill>
            </a:endParaRPr>
          </a:p>
        </p:txBody>
      </p:sp>
      <p:sp>
        <p:nvSpPr>
          <p:cNvPr id="10" name="TextBox 9"/>
          <p:cNvSpPr txBox="1"/>
          <p:nvPr/>
        </p:nvSpPr>
        <p:spPr>
          <a:xfrm>
            <a:off x="1423284" y="1769568"/>
            <a:ext cx="2934031" cy="369332"/>
          </a:xfrm>
          <a:prstGeom prst="rect">
            <a:avLst/>
          </a:prstGeom>
          <a:noFill/>
        </p:spPr>
        <p:txBody>
          <a:bodyPr wrap="square" rtlCol="0">
            <a:spAutoFit/>
          </a:bodyPr>
          <a:lstStyle/>
          <a:p>
            <a:r>
              <a:rPr lang="en-US" dirty="0" smtClean="0">
                <a:solidFill>
                  <a:schemeClr val="accent6"/>
                </a:solidFill>
              </a:rPr>
              <a:t>America To Go Site</a:t>
            </a:r>
            <a:endParaRPr lang="en-US" dirty="0">
              <a:solidFill>
                <a:schemeClr val="accent6"/>
              </a:solidFill>
            </a:endParaRPr>
          </a:p>
        </p:txBody>
      </p:sp>
    </p:spTree>
    <p:extLst>
      <p:ext uri="{BB962C8B-B14F-4D97-AF65-F5344CB8AC3E}">
        <p14:creationId xmlns:p14="http://schemas.microsoft.com/office/powerpoint/2010/main" val="3217529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8128" y="294198"/>
            <a:ext cx="5248261" cy="578457"/>
          </a:xfrm>
        </p:spPr>
        <p:txBody>
          <a:bodyPr/>
          <a:lstStyle/>
          <a:p>
            <a:r>
              <a:rPr lang="en-US" dirty="0" smtClean="0"/>
              <a:t>Hokiemart </a:t>
            </a:r>
            <a:r>
              <a:rPr lang="en-US" dirty="0" err="1" smtClean="0"/>
              <a:t>APprovals</a:t>
            </a:r>
            <a:endParaRPr lang="en-US" dirty="0"/>
          </a:p>
        </p:txBody>
      </p:sp>
      <p:sp>
        <p:nvSpPr>
          <p:cNvPr id="4" name="Text Placeholder 3"/>
          <p:cNvSpPr>
            <a:spLocks noGrp="1"/>
          </p:cNvSpPr>
          <p:nvPr>
            <p:ph type="body" sz="half" idx="2"/>
          </p:nvPr>
        </p:nvSpPr>
        <p:spPr>
          <a:xfrm>
            <a:off x="1249761" y="1194442"/>
            <a:ext cx="8166389" cy="3100419"/>
          </a:xfrm>
        </p:spPr>
        <p:txBody>
          <a:bodyPr>
            <a:normAutofit/>
          </a:bodyPr>
          <a:lstStyle/>
          <a:p>
            <a:pPr marL="285750" indent="-285750">
              <a:buFont typeface="Arial" panose="020B0604020202020204" pitchFamily="34" charset="0"/>
              <a:buChar char="•"/>
            </a:pPr>
            <a:r>
              <a:rPr lang="en-US" dirty="0" smtClean="0">
                <a:solidFill>
                  <a:schemeClr val="tx1"/>
                </a:solidFill>
              </a:rPr>
              <a:t>After submitting the PR it will follow the Hokiemart workflow for approvals and then create a purchase order.</a:t>
            </a:r>
          </a:p>
          <a:p>
            <a:pPr marL="285750" indent="-285750">
              <a:buFont typeface="Arial" panose="020B0604020202020204" pitchFamily="34" charset="0"/>
              <a:buChar char="•"/>
            </a:pPr>
            <a:r>
              <a:rPr lang="en-US" dirty="0" smtClean="0">
                <a:solidFill>
                  <a:schemeClr val="tx1"/>
                </a:solidFill>
              </a:rPr>
              <a:t>The purchase order will be sent electronically to America To Go</a:t>
            </a:r>
          </a:p>
          <a:p>
            <a:pPr marL="285750" indent="-285750">
              <a:buFont typeface="Arial" panose="020B0604020202020204" pitchFamily="34" charset="0"/>
              <a:buChar char="•"/>
            </a:pPr>
            <a:r>
              <a:rPr lang="en-US" dirty="0" smtClean="0">
                <a:solidFill>
                  <a:schemeClr val="tx1"/>
                </a:solidFill>
              </a:rPr>
              <a:t>America To Go will send your order through their system to the caterer.</a:t>
            </a:r>
            <a:endParaRPr lang="en-US" dirty="0">
              <a:solidFill>
                <a:schemeClr val="tx1"/>
              </a:solidFill>
            </a:endParaRPr>
          </a:p>
        </p:txBody>
      </p:sp>
      <p:pic>
        <p:nvPicPr>
          <p:cNvPr id="5" name="Content Placeholder 4"/>
          <p:cNvPicPr>
            <a:picLocks noGrp="1" noChangeAspect="1"/>
          </p:cNvPicPr>
          <p:nvPr>
            <p:ph idx="1"/>
          </p:nvPr>
        </p:nvPicPr>
        <p:blipFill>
          <a:blip r:embed="rId2"/>
          <a:stretch>
            <a:fillRect/>
          </a:stretch>
        </p:blipFill>
        <p:spPr>
          <a:xfrm>
            <a:off x="5332956" y="2592546"/>
            <a:ext cx="4952055" cy="3162925"/>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3"/>
          <a:stretch>
            <a:fillRect/>
          </a:stretch>
        </p:blipFill>
        <p:spPr>
          <a:xfrm>
            <a:off x="2918128" y="3451413"/>
            <a:ext cx="1594725" cy="849653"/>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
        <p:nvSpPr>
          <p:cNvPr id="7" name="TextBox 6"/>
          <p:cNvSpPr txBox="1"/>
          <p:nvPr/>
        </p:nvSpPr>
        <p:spPr>
          <a:xfrm>
            <a:off x="693169" y="6069843"/>
            <a:ext cx="9993383" cy="646331"/>
          </a:xfrm>
          <a:prstGeom prst="rect">
            <a:avLst/>
          </a:prstGeom>
          <a:noFill/>
        </p:spPr>
        <p:txBody>
          <a:bodyPr wrap="square" rtlCol="0">
            <a:spAutoFit/>
          </a:bodyPr>
          <a:lstStyle/>
          <a:p>
            <a:r>
              <a:rPr lang="en-US" dirty="0" smtClean="0">
                <a:solidFill>
                  <a:schemeClr val="accent6"/>
                </a:solidFill>
              </a:rPr>
              <a:t>Note:  The caterer will get the order from America To Go and follow their procedures to verify receipt.</a:t>
            </a:r>
            <a:endParaRPr lang="en-US" dirty="0">
              <a:solidFill>
                <a:schemeClr val="accent6"/>
              </a:solidFill>
            </a:endParaRPr>
          </a:p>
        </p:txBody>
      </p:sp>
    </p:spTree>
    <p:extLst>
      <p:ext uri="{BB962C8B-B14F-4D97-AF65-F5344CB8AC3E}">
        <p14:creationId xmlns:p14="http://schemas.microsoft.com/office/powerpoint/2010/main" val="385107928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319</TotalTime>
  <Words>715</Words>
  <Application>Microsoft Office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Slice</vt:lpstr>
      <vt:lpstr>America to go order  In Hokiemart</vt:lpstr>
      <vt:lpstr>After punching out from your America To Go site back to the hokiemart cart proceed with your order. </vt:lpstr>
      <vt:lpstr>Hokiemart Funding</vt:lpstr>
      <vt:lpstr>Internal Notes &amp; Attachments In the Hokiemart CART</vt:lpstr>
      <vt:lpstr>Obtaining Pre-Approval for the event from Accounts Payable</vt:lpstr>
      <vt:lpstr>When the search box opens enter the following:</vt:lpstr>
      <vt:lpstr>PowerPoint Presentation</vt:lpstr>
      <vt:lpstr>Delivery Address of your America To Go Catering Order</vt:lpstr>
      <vt:lpstr>Hokiemart APprovals</vt:lpstr>
      <vt:lpstr>Order Status in America To go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Processing an America to go order in the Hokiemart Cart</dc:title>
  <dc:creator>Atkins, Regina</dc:creator>
  <cp:lastModifiedBy>Helmick, Mary</cp:lastModifiedBy>
  <cp:revision>22</cp:revision>
  <dcterms:created xsi:type="dcterms:W3CDTF">2019-08-07T15:48:34Z</dcterms:created>
  <dcterms:modified xsi:type="dcterms:W3CDTF">2019-08-12T02:47:19Z</dcterms:modified>
</cp:coreProperties>
</file>